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6"/>
  </p:notesMasterIdLst>
  <p:sldIdLst>
    <p:sldId id="256" r:id="rId2"/>
    <p:sldId id="302" r:id="rId3"/>
    <p:sldId id="325" r:id="rId4"/>
    <p:sldId id="259" r:id="rId5"/>
    <p:sldId id="317" r:id="rId6"/>
    <p:sldId id="318" r:id="rId7"/>
    <p:sldId id="319" r:id="rId8"/>
    <p:sldId id="320" r:id="rId9"/>
    <p:sldId id="315" r:id="rId10"/>
    <p:sldId id="316" r:id="rId11"/>
    <p:sldId id="269" r:id="rId12"/>
    <p:sldId id="322" r:id="rId13"/>
    <p:sldId id="271" r:id="rId14"/>
    <p:sldId id="270" r:id="rId15"/>
    <p:sldId id="323" r:id="rId16"/>
    <p:sldId id="272" r:id="rId17"/>
    <p:sldId id="274" r:id="rId18"/>
    <p:sldId id="321" r:id="rId19"/>
    <p:sldId id="326" r:id="rId20"/>
    <p:sldId id="327" r:id="rId21"/>
    <p:sldId id="324" r:id="rId22"/>
    <p:sldId id="329" r:id="rId23"/>
    <p:sldId id="303" r:id="rId24"/>
    <p:sldId id="298" r:id="rId25"/>
  </p:sldIdLst>
  <p:sldSz cx="12192000" cy="6858000"/>
  <p:notesSz cx="6858000" cy="9144000"/>
  <p:embeddedFontLst>
    <p:embeddedFont>
      <p:font typeface="Abadi" panose="020B0604020104020204" pitchFamily="34" charset="0"/>
      <p:regular r:id="rId27"/>
    </p:embeddedFon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Consolas" panose="020B0609020204030204" pitchFamily="49" charset="0"/>
      <p:regular r:id="rId32"/>
      <p:bold r:id="rId33"/>
      <p:italic r:id="rId34"/>
      <p:boldItalic r:id="rId35"/>
    </p:embeddedFont>
    <p:embeddedFont>
      <p:font typeface="Helvetica" panose="020B0604020202020204" pitchFamily="34" charset="0"/>
      <p:regular r:id="rId36"/>
      <p:bold r:id="rId37"/>
      <p:italic r:id="rId38"/>
      <p:boldItalic r:id="rId39"/>
    </p:embeddedFont>
    <p:embeddedFont>
      <p:font typeface="Ink Free" panose="03080402000500000000" pitchFamily="66" charset="0"/>
      <p:regular r:id="rId40"/>
    </p:embeddedFont>
    <p:embeddedFont>
      <p:font typeface="Verdana" panose="020B0604030504040204" pitchFamily="34" charset="0"/>
      <p:regular r:id="rId41"/>
      <p:bold r:id="rId42"/>
      <p:italic r:id="rId43"/>
      <p:boldItalic r:id="rId4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F2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68" d="100"/>
          <a:sy n="68" d="100"/>
        </p:scale>
        <p:origin x="606" y="51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90" d="100"/>
        <a:sy n="90" d="100"/>
      </p:scale>
      <p:origin x="0" y="-122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schemas.openxmlformats.org/officeDocument/2006/relationships/font" Target="fonts/font16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font" Target="fonts/font12.fntdata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41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font" Target="fonts/font14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4" Type="http://schemas.openxmlformats.org/officeDocument/2006/relationships/font" Target="fonts/font1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openxmlformats.org/officeDocument/2006/relationships/font" Target="fonts/font17.fntdata"/><Relationship Id="rId48" Type="http://schemas.openxmlformats.org/officeDocument/2006/relationships/tableStyles" Target="tableStyles.xml"/></Relationships>
</file>

<file path=ppt/media/image1.tif>
</file>

<file path=ppt/media/image2.png>
</file>

<file path=ppt/media/image3.tif>
</file>

<file path=ppt/media/image4.tif>
</file>

<file path=ppt/media/image5.tif>
</file>

<file path=ppt/media/image6.ti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7E5181-6CF5-45F7-A87A-E0E0B1FD7549}" type="datetimeFigureOut">
              <a:rPr lang="en-US" smtClean="0"/>
              <a:t>1/30/2021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937F07-1250-4CCE-B198-1B2887014F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4701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F7219-6BA5-47F5-B7F1-6B0D754E2D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9260" y="665163"/>
            <a:ext cx="10814539" cy="2387600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556012-95F5-425E-AD5B-78B7ACF1EC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9260" y="3237828"/>
            <a:ext cx="10128740" cy="1655762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3B56B6-995F-4046-9C61-053D0E276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A64DE-480B-420F-9649-4F8E696E08E0}" type="datetime1">
              <a:rPr lang="en-US" smtClean="0"/>
              <a:t>1/30/2021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05E065-1B81-411E-9A3E-A77A78A3A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CF6926-26F3-46DC-9948-0AFC9748A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B7E862F-A43D-4114-BCB5-88FBB072B5E3}"/>
              </a:ext>
            </a:extLst>
          </p:cNvPr>
          <p:cNvCxnSpPr/>
          <p:nvPr userDrawn="1"/>
        </p:nvCxnSpPr>
        <p:spPr>
          <a:xfrm>
            <a:off x="539260" y="3055777"/>
            <a:ext cx="1081453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17948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05C82A-A252-4658-90F3-CD841E6917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56BDDE-3FD4-4076-B384-750403C872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B16770-ADA8-4EC3-8F93-CD06C87E7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616D0-8311-4107-9726-6B805E7D05BA}" type="datetime1">
              <a:rPr lang="en-US" smtClean="0"/>
              <a:t>1/30/2021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6A9407-A07E-4CD6-8B79-2C5C32D324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AD9943-4565-4756-87D7-A459B5D65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2564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6161F6-0B3C-4567-ADE2-6CD20FC7B0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7F20CE-3E28-49C5-A941-80470819E0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665335-11AE-43FA-B4FF-7C5C91A9C0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2557A-5C88-417A-A763-5AC779462A5F}" type="datetime1">
              <a:rPr lang="en-US" smtClean="0"/>
              <a:t>1/30/2021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CDB1C4-4B7A-48D9-8638-70DF828BE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EDD15E-A1E1-4C0C-A962-2AD1B80CF6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4287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accent2"/>
                </a:solidFill>
              </a:defRPr>
            </a:lvl1pPr>
          </a:lstStyle>
          <a:p>
            <a:r>
              <a:rPr dirty="0"/>
              <a:t>Title Text</a:t>
            </a:r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5447360" y="6405248"/>
            <a:ext cx="278388" cy="274159"/>
          </a:xfrm>
          <a:prstGeom prst="rect">
            <a:avLst/>
          </a:prstGeom>
        </p:spPr>
        <p:txBody>
          <a:bodyPr/>
          <a:lstStyle/>
          <a:p>
            <a:pPr defTabSz="547695">
              <a:defRPr/>
            </a:pPr>
            <a:fld id="{86CB4B4D-7CA3-9044-876B-883B54F8677D}" type="slidenum">
              <a:rPr lang="en-US" smtClean="0"/>
              <a:pPr defTabSz="547695"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69787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r>
              <a:rPr dirty="0"/>
              <a:t>Title Text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idx="1"/>
          </p:nvPr>
        </p:nvSpPr>
        <p:spPr>
          <a:xfrm>
            <a:off x="535782" y="1562695"/>
            <a:ext cx="8786527" cy="4688086"/>
          </a:xfrm>
          <a:prstGeom prst="rect">
            <a:avLst/>
          </a:prstGeom>
        </p:spPr>
        <p:txBody>
          <a:bodyPr/>
          <a:lstStyle>
            <a:lvl1pPr marL="257166" indent="-257166">
              <a:defRPr>
                <a:solidFill>
                  <a:schemeClr val="tx1"/>
                </a:solidFill>
              </a:defRPr>
            </a:lvl1pPr>
            <a:lvl2pPr marL="514332" indent="-257166">
              <a:spcBef>
                <a:spcPts val="1125"/>
              </a:spcBef>
              <a:defRPr>
                <a:solidFill>
                  <a:schemeClr val="tx1"/>
                </a:solidFill>
              </a:defRPr>
            </a:lvl2pPr>
            <a:lvl3pPr marL="707206" indent="-257166">
              <a:spcBef>
                <a:spcPts val="562"/>
              </a:spcBef>
              <a:defRPr sz="2812">
                <a:solidFill>
                  <a:schemeClr val="tx1"/>
                </a:solidFill>
              </a:defRPr>
            </a:lvl3pPr>
            <a:lvl4pPr marL="900080" indent="-257166">
              <a:spcBef>
                <a:spcPts val="0"/>
              </a:spcBef>
              <a:defRPr sz="2812">
                <a:solidFill>
                  <a:schemeClr val="tx1"/>
                </a:solidFill>
              </a:defRPr>
            </a:lvl4pPr>
            <a:lvl5pPr marL="1092955" indent="-257166">
              <a:spcBef>
                <a:spcPts val="0"/>
              </a:spcBef>
              <a:defRPr sz="2812">
                <a:solidFill>
                  <a:schemeClr val="tx1"/>
                </a:solidFill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6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5447360" y="6405248"/>
            <a:ext cx="278388" cy="274159"/>
          </a:xfrm>
          <a:prstGeom prst="rect">
            <a:avLst/>
          </a:prstGeom>
        </p:spPr>
        <p:txBody>
          <a:bodyPr/>
          <a:lstStyle/>
          <a:p>
            <a:pPr defTabSz="547695">
              <a:defRPr/>
            </a:pPr>
            <a:fld id="{86CB4B4D-7CA3-9044-876B-883B54F8677D}" type="slidenum">
              <a:rPr lang="en-US" smtClean="0"/>
              <a:pPr defTabSz="547695"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598032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603250" y="1262062"/>
            <a:ext cx="10985501" cy="537436"/>
          </a:xfrm>
          <a:prstGeom prst="rect">
            <a:avLst/>
          </a:prstGeom>
        </p:spPr>
        <p:txBody>
          <a:bodyPr anchor="t"/>
          <a:lstStyle>
            <a:lvl1pPr>
              <a:defRPr sz="4219" spc="-84"/>
            </a:lvl1pPr>
          </a:lstStyle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3250" y="1747110"/>
            <a:ext cx="10985501" cy="350543"/>
          </a:xfrm>
          <a:prstGeom prst="rect">
            <a:avLst/>
          </a:prstGeom>
        </p:spPr>
        <p:txBody>
          <a:bodyPr lIns="24383" tIns="24383" rIns="24383" bIns="24383"/>
          <a:lstStyle>
            <a:lvl1pPr defTabSz="321933">
              <a:defRPr sz="2084">
                <a:solidFill>
                  <a:srgbClr val="005493"/>
                </a:solidFill>
              </a:defRPr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603250" y="2450439"/>
            <a:ext cx="10985501" cy="3096005"/>
          </a:xfrm>
          <a:prstGeom prst="rect">
            <a:avLst/>
          </a:prstGeom>
        </p:spPr>
        <p:txBody>
          <a:bodyPr/>
          <a:lstStyle>
            <a:lvl1pPr marL="303599" indent="-303599" defTabSz="1219126">
              <a:lnSpc>
                <a:spcPct val="90000"/>
              </a:lnSpc>
              <a:spcBef>
                <a:spcPts val="2250"/>
              </a:spcBef>
              <a:buSzPct val="123000"/>
              <a:buChar char="•"/>
              <a:defRPr sz="2391" b="0"/>
            </a:lvl1pPr>
            <a:lvl2pPr marL="732208" indent="-303599" defTabSz="1219126">
              <a:lnSpc>
                <a:spcPct val="90000"/>
              </a:lnSpc>
              <a:spcBef>
                <a:spcPts val="2250"/>
              </a:spcBef>
              <a:buSzPct val="123000"/>
              <a:buChar char="•"/>
              <a:defRPr sz="2391" b="0"/>
            </a:lvl2pPr>
            <a:lvl3pPr marL="1160818" indent="-303599" defTabSz="1219126">
              <a:lnSpc>
                <a:spcPct val="90000"/>
              </a:lnSpc>
              <a:spcBef>
                <a:spcPts val="2250"/>
              </a:spcBef>
              <a:buSzPct val="123000"/>
              <a:buChar char="•"/>
              <a:defRPr sz="2391" b="0"/>
            </a:lvl3pPr>
            <a:lvl4pPr marL="1589428" indent="-303599" defTabSz="1219126">
              <a:lnSpc>
                <a:spcPct val="90000"/>
              </a:lnSpc>
              <a:spcBef>
                <a:spcPts val="2250"/>
              </a:spcBef>
              <a:buSzPct val="123000"/>
              <a:buChar char="•"/>
              <a:defRPr sz="2391" b="0"/>
            </a:lvl4pPr>
            <a:lvl5pPr marL="2018038" indent="-303599" defTabSz="1219126">
              <a:lnSpc>
                <a:spcPct val="90000"/>
              </a:lnSpc>
              <a:spcBef>
                <a:spcPts val="2250"/>
              </a:spcBef>
              <a:buSzPct val="123000"/>
              <a:buChar char="•"/>
              <a:defRPr sz="2391" b="0"/>
            </a:lvl5pPr>
          </a:lstStyle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26149907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C750D-385B-4340-80D6-9B052AFB3A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752EB-722E-4ED5-8E4A-83E134B1F6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0160"/>
            <a:ext cx="7887346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738D97-33FE-455F-99C1-5F94F8FEA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7BFD4-467E-4EDE-93EA-052F5B39A4E5}" type="datetime1">
              <a:rPr lang="en-US" smtClean="0"/>
              <a:t>1/30/2021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871F14-9B49-4770-95DB-8F666E2A3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9E3BF3-5975-4AB7-B4BC-3D0664994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30E7402-9AD9-47A7-9A7C-9E2D251980C6}"/>
              </a:ext>
            </a:extLst>
          </p:cNvPr>
          <p:cNvCxnSpPr/>
          <p:nvPr userDrawn="1"/>
        </p:nvCxnSpPr>
        <p:spPr>
          <a:xfrm>
            <a:off x="838200" y="1429058"/>
            <a:ext cx="10515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4330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E102D-7499-4BDC-8BA2-825474D95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B50BCC-FEA6-4C8B-92DD-12ECC6BE1D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476A10-0098-476E-99F2-6C7151D25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3CBE2-D5BE-47AC-ADC2-9CDFC1D0CF90}" type="datetime1">
              <a:rPr lang="en-US" smtClean="0"/>
              <a:t>1/30/2021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629B59-28A4-457E-A9FE-D43E630E9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9126F7-7826-4EEA-BCF7-F8DB1CCCD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4FB97FE-BFE6-42A0-A36F-BB63DB3E7E5E}"/>
              </a:ext>
            </a:extLst>
          </p:cNvPr>
          <p:cNvCxnSpPr/>
          <p:nvPr userDrawn="1"/>
        </p:nvCxnSpPr>
        <p:spPr>
          <a:xfrm>
            <a:off x="831850" y="4562475"/>
            <a:ext cx="105219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90886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AF8A4-82FA-4F62-BD67-4673378FCE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D60252-C68E-46D7-AAA5-ABB7CE5E34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A52B70-F8CF-48C4-AE1C-C9CF7101D0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E002AF-9677-413A-B99A-8C8BE9559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7EDB1-CE74-4951-85A2-0B01C2128E28}" type="datetime1">
              <a:rPr lang="en-US" smtClean="0"/>
              <a:t>1/30/2021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BD4DCA-3AF1-43DA-9E55-2BF67A618A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63AD69-C005-4694-9D91-F1A980961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05F67E-03A6-4630-A98D-6CACA3FBDDEF}"/>
              </a:ext>
            </a:extLst>
          </p:cNvPr>
          <p:cNvCxnSpPr/>
          <p:nvPr userDrawn="1"/>
        </p:nvCxnSpPr>
        <p:spPr>
          <a:xfrm>
            <a:off x="838200" y="1690688"/>
            <a:ext cx="10515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3738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A34C9-6E2F-41F7-9D31-6E37FA5B47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BFBC22-43A4-440D-AAD7-465FAB57BE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BEFE43-C4CC-4FF0-B176-0C879EF27A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920B2B-FD99-4575-BC29-4A9B8A50BB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7A5329-47DA-4A08-8E7B-D898E11B7C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A08467-E7C4-4D3F-99C5-6D3AC3B22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7EB92-A5C2-4807-A9DC-9EDE6CBFB241}" type="datetime1">
              <a:rPr lang="en-US" smtClean="0"/>
              <a:t>1/30/2021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A2D386-C960-49F4-8E0B-5A602B213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5B938FD-9718-4972-A4A8-237B1A211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6124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29689-97C8-4C74-9DA9-41C0380CB9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79868A-EEF3-4A9B-8549-9BADCF2833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9E55A0-C911-4F03-82FC-7E5926047D46}" type="datetime1">
              <a:rPr lang="en-US" smtClean="0"/>
              <a:t>1/30/2021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1E0DFD-410D-4C41-9994-4C58047D5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70F3D0-5AE9-4747-A0A6-354F0667F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110EEB6-6E3B-42EF-B771-796D5DACD6D4}"/>
              </a:ext>
            </a:extLst>
          </p:cNvPr>
          <p:cNvCxnSpPr/>
          <p:nvPr userDrawn="1"/>
        </p:nvCxnSpPr>
        <p:spPr>
          <a:xfrm>
            <a:off x="838200" y="1325563"/>
            <a:ext cx="10515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59073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E7A444-7D99-4911-9642-3917FA60A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B7EE0-7771-4CD5-9B2B-3550753A54A1}" type="datetime1">
              <a:rPr lang="en-US" smtClean="0"/>
              <a:t>1/30/2021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F82BF4-8CCE-40F5-87BF-30A8215B5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281BF9-93A3-4F18-ADE7-E0E4F974D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635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55BC0-2C78-4530-B512-097E3FFC8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8D3CA-F128-4EAA-A043-41667828A9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AEE186-B06D-4105-84EF-95DBBCFDA4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086144-00CA-4143-8DA2-416236D78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318B3-0E87-4416-A9B8-D891968C2727}" type="datetime1">
              <a:rPr lang="en-US" smtClean="0"/>
              <a:t>1/30/2021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38B172-43F1-4139-BF32-2DEDF2781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3CB3DF-517A-4E87-8D32-82F85C398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8435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D2A09-5B90-4641-93CD-8F57AD557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31350F3-B3CE-4CFF-8DA5-52A7B3D17D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26664C-6D02-4CF4-9578-EE17046F17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029906-37E8-4C3E-9239-E2780C694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76A42-A091-4468-A075-64A31BE59948}" type="datetime1">
              <a:rPr lang="en-US" smtClean="0"/>
              <a:t>1/30/2021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F4D540-F8F7-41A2-9AF8-CA9DC3673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0D207D-A9AE-4993-85BC-0A490AE0C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73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06F07A-0B22-4914-812A-DBA02B479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2B9C33-4FFB-4197-A3C1-E6E3EB58E2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35E0F7-CC95-4DF1-9224-82B2702A27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D997E8-DDEE-43F1-8D9B-F8A1E11DE488}" type="datetime1">
              <a:rPr lang="en-US" smtClean="0"/>
              <a:t>1/30/2021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761D0-ED27-4802-A5F0-EFD89884E1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7E668E-F846-4B39-92B8-B429C92F7F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476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070C0"/>
          </a:solidFill>
          <a:latin typeface="Verdana" panose="020B0604030504040204" pitchFamily="34" charset="0"/>
          <a:ea typeface="Verdana" panose="020B0604030504040204" pitchFamily="3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ics.uci.edu/~fielding/pubs/dissertation/fielding_dissertation.pdf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"/><Relationship Id="rId7" Type="http://schemas.openxmlformats.org/officeDocument/2006/relationships/image" Target="../media/image2.png"/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tif"/><Relationship Id="rId4" Type="http://schemas.openxmlformats.org/officeDocument/2006/relationships/image" Target="../media/image5.ti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nowhere123.com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65BC5-92E6-4F5A-B981-1C5EE97586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en-US" sz="3200" dirty="0">
                <a:sym typeface="Calibri" charset="0"/>
              </a:rPr>
              <a:t>CS 4350: Fundamentals of Software Engineering</a:t>
            </a:r>
            <a:br>
              <a:rPr lang="en-US" altLang="en-US" sz="3200" dirty="0">
                <a:sym typeface="Calibri" charset="0"/>
              </a:rPr>
            </a:br>
            <a:r>
              <a:rPr lang="en-US" altLang="en-US" sz="3200" dirty="0">
                <a:sym typeface="Calibri" charset="0"/>
              </a:rPr>
              <a:t>CS 5500: Foundations of Software Engineering</a:t>
            </a:r>
            <a:br>
              <a:rPr lang="en-US" altLang="en-US" sz="3200" dirty="0">
                <a:sym typeface="Calibri" charset="0"/>
              </a:rPr>
            </a:br>
            <a:br>
              <a:rPr lang="en-US" altLang="en-US" sz="3200" dirty="0">
                <a:sym typeface="Calibri" charset="0"/>
              </a:rPr>
            </a:br>
            <a:r>
              <a:rPr lang="en-US" altLang="en-US" sz="3200" dirty="0">
                <a:sym typeface="Calibri" charset="0"/>
              </a:rPr>
              <a:t>Lesson </a:t>
            </a:r>
            <a:r>
              <a:rPr lang="en-US" altLang="en-US" dirty="0">
                <a:sym typeface="Calibri" charset="0"/>
              </a:rPr>
              <a:t>3.3: REST Protocols</a:t>
            </a:r>
            <a:endParaRPr lang="en-US" sz="3200" dirty="0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5B356C44-32EB-4AC4-94B7-A86895491E7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Jon Bell, John </a:t>
            </a:r>
            <a:r>
              <a:rPr lang="en-US" dirty="0" err="1"/>
              <a:t>Boyland</a:t>
            </a:r>
            <a:r>
              <a:rPr lang="en-US" dirty="0"/>
              <a:t>, Mitch Wand</a:t>
            </a:r>
          </a:p>
          <a:p>
            <a:pPr>
              <a:lnSpc>
                <a:spcPct val="100000"/>
              </a:lnSpc>
            </a:pPr>
            <a:r>
              <a:rPr lang="en-US" dirty="0"/>
              <a:t>Khoury College of Computer Sciences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CC5E2E-7170-455B-A37A-DBAC705CE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31E0F83-128C-4844-B1D8-8287D973A350}"/>
              </a:ext>
            </a:extLst>
          </p:cNvPr>
          <p:cNvSpPr/>
          <p:nvPr/>
        </p:nvSpPr>
        <p:spPr>
          <a:xfrm>
            <a:off x="705730" y="5869671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5C5962"/>
                </a:solidFill>
              </a:rPr>
              <a:t>© 2021 Jonathan Bell, John </a:t>
            </a:r>
            <a:r>
              <a:rPr lang="en-US" dirty="0" err="1">
                <a:solidFill>
                  <a:srgbClr val="5C5962"/>
                </a:solidFill>
              </a:rPr>
              <a:t>Boyland</a:t>
            </a:r>
            <a:r>
              <a:rPr lang="en-US" dirty="0">
                <a:solidFill>
                  <a:srgbClr val="5C5962"/>
                </a:solidFill>
              </a:rPr>
              <a:t> and Mitch Wand. Released under the </a:t>
            </a:r>
            <a:r>
              <a:rPr lang="en-US" dirty="0">
                <a:solidFill>
                  <a:srgbClr val="D41B2C"/>
                </a:solidFill>
                <a:hlinkClick r:id="rId2"/>
              </a:rPr>
              <a:t>CC BY-SA</a:t>
            </a:r>
            <a:r>
              <a:rPr lang="en-US" dirty="0">
                <a:solidFill>
                  <a:srgbClr val="5C5962"/>
                </a:solidFill>
              </a:rPr>
              <a:t> license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8823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20A7C-954F-485B-B554-5497A7C45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That means the client can ask the server to do things other than retrieve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E3C8B9-617B-4528-BAC1-8D6F7145F9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Just has to be an </a:t>
            </a:r>
            <a:r>
              <a:rPr lang="en-US" dirty="0">
                <a:solidFill>
                  <a:srgbClr val="FF0000"/>
                </a:solidFill>
              </a:rPr>
              <a:t>agreement</a:t>
            </a:r>
            <a:r>
              <a:rPr lang="en-US" dirty="0"/>
              <a:t> (a </a:t>
            </a:r>
            <a:r>
              <a:rPr lang="en-US" dirty="0">
                <a:solidFill>
                  <a:srgbClr val="FF0000"/>
                </a:solidFill>
              </a:rPr>
              <a:t>protocol</a:t>
            </a:r>
            <a:r>
              <a:rPr lang="en-US" dirty="0"/>
              <a:t>) between client and server about how these tasks are to be described.</a:t>
            </a:r>
          </a:p>
          <a:p>
            <a:r>
              <a:rPr lang="en-US" dirty="0"/>
              <a:t>Need a general framework to help us design such protocols.</a:t>
            </a:r>
          </a:p>
          <a:p>
            <a:r>
              <a:rPr lang="en-US" dirty="0"/>
              <a:t>We will talk about one such philosophy, called </a:t>
            </a:r>
            <a:r>
              <a:rPr lang="en-US" dirty="0">
                <a:solidFill>
                  <a:srgbClr val="FF0000"/>
                </a:solidFill>
              </a:rPr>
              <a:t>REST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7D75D5-2086-4CB4-BBF8-171319B37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6054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REST"/>
          <p:cNvSpPr txBox="1"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>
            <a:lvl1pPr defTabSz="1005679">
              <a:defRPr sz="4756" spc="-95"/>
            </a:lvl1pPr>
          </a:lstStyle>
          <a:p>
            <a:r>
              <a:rPr lang="en-US" dirty="0"/>
              <a:t>REST: Representational State Transfer</a:t>
            </a:r>
          </a:p>
        </p:txBody>
      </p:sp>
      <p:sp>
        <p:nvSpPr>
          <p:cNvPr id="292" name="Defined by Roy Fielding in his 2000 Ph.D. dissertation…"/>
          <p:cNvSpPr txBox="1"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Defined by Roy Fielding in his 2000 </a:t>
            </a:r>
            <a:r>
              <a:rPr lang="en-US" dirty="0">
                <a:hlinkClick r:id="rId2"/>
              </a:rPr>
              <a:t>Ph.D. dissertation</a:t>
            </a:r>
            <a:r>
              <a:rPr lang="en-US" dirty="0"/>
              <a:t> </a:t>
            </a:r>
          </a:p>
          <a:p>
            <a:r>
              <a:rPr lang="en-US" dirty="0"/>
              <a:t>“Throughout the HTTP standardization process, I was called on to defend the design choices of the Web. That is an extremely difficult thing to do... I had comments from well over 500 developers, many of whom were distinguished engineers with decades of experience. That process honed my model down to a core set of principles, properties, and constraints that are now called REST.” </a:t>
            </a:r>
          </a:p>
          <a:p>
            <a:r>
              <a:rPr lang="en-US" dirty="0"/>
              <a:t>Not just a transport protocol, not a protocol definition language: a design philosophy</a:t>
            </a:r>
          </a:p>
          <a:p>
            <a:r>
              <a:rPr lang="en-US" dirty="0"/>
              <a:t>Interfaces that follow REST principles are called </a:t>
            </a:r>
            <a:r>
              <a:rPr lang="en-US" dirty="0">
                <a:solidFill>
                  <a:srgbClr val="FF0000"/>
                </a:solidFill>
              </a:rPr>
              <a:t>RESTful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56363-8471-4295-93DE-677E78F5B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REST Principles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1041C2-50C7-40E6-8D50-ADBC4E87A9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Client/Server</a:t>
            </a:r>
          </a:p>
          <a:p>
            <a:pPr lvl="1"/>
            <a:r>
              <a:rPr lang="en-US" dirty="0"/>
              <a:t>Client calls server, server responds.  That's it.</a:t>
            </a:r>
          </a:p>
          <a:p>
            <a:pPr lvl="1"/>
            <a:r>
              <a:rPr lang="en-US" dirty="0"/>
              <a:t>Separation of concerns:  client doesn't worry about data, server doesn't worry about UI</a:t>
            </a:r>
          </a:p>
          <a:p>
            <a:r>
              <a:rPr lang="en-US" dirty="0"/>
              <a:t>Uniform Interface </a:t>
            </a:r>
          </a:p>
          <a:p>
            <a:pPr lvl="1"/>
            <a:r>
              <a:rPr lang="en-US" dirty="0"/>
              <a:t>associate resources with URIs</a:t>
            </a:r>
          </a:p>
          <a:p>
            <a:r>
              <a:rPr lang="en-US" dirty="0"/>
              <a:t>Statelessness</a:t>
            </a:r>
          </a:p>
          <a:p>
            <a:pPr lvl="1"/>
            <a:r>
              <a:rPr lang="en-US" dirty="0"/>
              <a:t>Each client request must contain all the information the server needs to process the request</a:t>
            </a:r>
          </a:p>
          <a:p>
            <a:pPr lvl="1"/>
            <a:r>
              <a:rPr lang="en-US" dirty="0"/>
              <a:t>No session state in the server!</a:t>
            </a:r>
          </a:p>
          <a:p>
            <a:r>
              <a:rPr lang="en-US" dirty="0"/>
              <a:t>Client Sees Only a Single Server</a:t>
            </a:r>
          </a:p>
          <a:p>
            <a:pPr lvl="1"/>
            <a:r>
              <a:rPr lang="en-US" dirty="0"/>
              <a:t>server may pass request on to other machines, transparently to client</a:t>
            </a:r>
          </a:p>
          <a:p>
            <a:r>
              <a:rPr lang="en-US" dirty="0"/>
              <a:t>Uniform </a:t>
            </a:r>
            <a:r>
              <a:rPr lang="en-US" dirty="0" err="1"/>
              <a:t>Cacheability</a:t>
            </a:r>
            <a:endParaRPr lang="en-US" dirty="0"/>
          </a:p>
          <a:p>
            <a:pPr lvl="1"/>
            <a:r>
              <a:rPr lang="en-US" dirty="0"/>
              <a:t>responses must classify themselves as cacheable or not, so the client won't reuse stale data.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0B9DDC-DE83-4559-A8B8-358A0CD81E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5984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REST Principl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 defTabSz="1369804">
              <a:defRPr sz="4740" spc="-94"/>
            </a:lvl1pPr>
          </a:lstStyle>
          <a:p>
            <a:r>
              <a:rPr lang="en-US" dirty="0"/>
              <a:t>Client/Server</a:t>
            </a:r>
            <a:endParaRPr dirty="0"/>
          </a:p>
        </p:txBody>
      </p:sp>
      <p:sp>
        <p:nvSpPr>
          <p:cNvPr id="300" name="Server is abstracted as a single box…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Server is abstracted as a single box</a:t>
            </a:r>
          </a:p>
          <a:p>
            <a:r>
              <a:rPr dirty="0"/>
              <a:t>Client calls the server, server doesn’t call the client</a:t>
            </a:r>
            <a:endParaRPr lang="en-US" dirty="0"/>
          </a:p>
          <a:p>
            <a:r>
              <a:rPr lang="en-US" dirty="0"/>
              <a:t>Enables separation of concerns:</a:t>
            </a:r>
          </a:p>
          <a:p>
            <a:pPr lvl="1"/>
            <a:r>
              <a:rPr lang="en-US" dirty="0"/>
              <a:t>Client doesn’t worry about databases, etc.</a:t>
            </a:r>
          </a:p>
          <a:p>
            <a:pPr lvl="1"/>
            <a:r>
              <a:rPr lang="en-US" dirty="0"/>
              <a:t>Server doesn't worry about UI</a:t>
            </a:r>
            <a:endParaRPr dirty="0"/>
          </a:p>
        </p:txBody>
      </p:sp>
      <p:grpSp>
        <p:nvGrpSpPr>
          <p:cNvPr id="306" name="Group"/>
          <p:cNvGrpSpPr/>
          <p:nvPr/>
        </p:nvGrpSpPr>
        <p:grpSpPr>
          <a:xfrm>
            <a:off x="3425635" y="4124698"/>
            <a:ext cx="5340731" cy="983900"/>
            <a:chOff x="0" y="0"/>
            <a:chExt cx="7595704" cy="1399323"/>
          </a:xfrm>
        </p:grpSpPr>
        <p:grpSp>
          <p:nvGrpSpPr>
            <p:cNvPr id="303" name="Group"/>
            <p:cNvGrpSpPr/>
            <p:nvPr/>
          </p:nvGrpSpPr>
          <p:grpSpPr>
            <a:xfrm>
              <a:off x="0" y="0"/>
              <a:ext cx="1323587" cy="1399324"/>
              <a:chOff x="0" y="0"/>
              <a:chExt cx="1323586" cy="1399323"/>
            </a:xfrm>
          </p:grpSpPr>
          <p:pic>
            <p:nvPicPr>
              <p:cNvPr id="301" name="Image" descr="Image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76904" y="0"/>
                <a:ext cx="634701" cy="930894"/>
              </a:xfrm>
              <a:prstGeom prst="rect">
                <a:avLst/>
              </a:prstGeom>
              <a:ln w="3175" cap="flat">
                <a:noFill/>
                <a:miter lim="400000"/>
              </a:ln>
              <a:effectLst/>
            </p:spPr>
          </p:pic>
          <p:sp>
            <p:nvSpPr>
              <p:cNvPr id="302" name="Client"/>
              <p:cNvSpPr txBox="1"/>
              <p:nvPr/>
            </p:nvSpPr>
            <p:spPr>
              <a:xfrm>
                <a:off x="0" y="838400"/>
                <a:ext cx="1323587" cy="560924"/>
              </a:xfrm>
              <a:prstGeom prst="rect">
                <a:avLst/>
              </a:prstGeom>
              <a:noFill/>
              <a:ln w="3175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26789" tIns="26789" rIns="26789" bIns="26789" numCol="1" anchor="ctr">
                <a:noAutofit/>
              </a:bodyPr>
              <a:lstStyle>
                <a:lvl1pPr defTabSz="584200">
                  <a:defRPr sz="1800">
                    <a:solidFill>
                      <a:srgbClr val="000000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lvl1pPr>
              </a:lstStyle>
              <a:p>
                <a:r>
                  <a:rPr sz="1266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Client</a:t>
                </a:r>
              </a:p>
            </p:txBody>
          </p:sp>
        </p:grpSp>
        <p:sp>
          <p:nvSpPr>
            <p:cNvPr id="304" name="Server"/>
            <p:cNvSpPr/>
            <p:nvPr/>
          </p:nvSpPr>
          <p:spPr>
            <a:xfrm>
              <a:off x="5792801" y="223411"/>
              <a:ext cx="1802904" cy="952502"/>
            </a:xfrm>
            <a:prstGeom prst="rect">
              <a:avLst/>
            </a:prstGeom>
            <a:solidFill>
              <a:srgbClr val="648299"/>
            </a:solidFill>
            <a:ln w="3175" cap="flat">
              <a:noFill/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26789" tIns="26789" rIns="26789" bIns="26789" numCol="1" anchor="ctr">
              <a:noAutofit/>
            </a:bodyPr>
            <a:lstStyle>
              <a:lvl1pPr defTabSz="584200">
                <a:defRPr sz="2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1547" dirty="0">
                  <a:latin typeface="Helvetica" panose="020B0604020202020204" pitchFamily="34" charset="0"/>
                  <a:cs typeface="Helvetica" panose="020B0604020202020204" pitchFamily="34" charset="0"/>
                </a:rPr>
                <a:t>Server</a:t>
              </a:r>
            </a:p>
          </p:txBody>
        </p:sp>
        <p:sp>
          <p:nvSpPr>
            <p:cNvPr id="305" name="Line"/>
            <p:cNvSpPr/>
            <p:nvPr/>
          </p:nvSpPr>
          <p:spPr>
            <a:xfrm>
              <a:off x="1051465" y="625097"/>
              <a:ext cx="4736430" cy="1"/>
            </a:xfrm>
            <a:prstGeom prst="line">
              <a:avLst/>
            </a:prstGeom>
            <a:noFill/>
            <a:ln w="762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endParaRPr sz="1266"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REST Principl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369804">
              <a:defRPr sz="4740" spc="-94"/>
            </a:lvl1pPr>
          </a:lstStyle>
          <a:p>
            <a:r>
              <a:rPr lang="en-US" dirty="0"/>
              <a:t>Uniform Interface</a:t>
            </a:r>
            <a:endParaRPr dirty="0"/>
          </a:p>
        </p:txBody>
      </p:sp>
      <p:sp>
        <p:nvSpPr>
          <p:cNvPr id="296" name="URIs represent a contract about what resources your server exposes and what can be done with them…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marL="245915" indent="-245915" defTabSz="987492">
              <a:spcBef>
                <a:spcPts val="1758"/>
              </a:spcBef>
              <a:defRPr sz="2754"/>
            </a:pPr>
            <a:r>
              <a:rPr dirty="0"/>
              <a:t>URIs should hierarchically identify </a:t>
            </a:r>
            <a:r>
              <a:rPr b="1" dirty="0"/>
              <a:t>nouns</a:t>
            </a:r>
            <a:r>
              <a:rPr dirty="0"/>
              <a:t> describing resources that exist</a:t>
            </a:r>
          </a:p>
          <a:p>
            <a:pPr marL="245915" indent="-245915" defTabSz="987492">
              <a:spcBef>
                <a:spcPts val="1758"/>
              </a:spcBef>
              <a:defRPr sz="2754"/>
            </a:pPr>
            <a:r>
              <a:rPr dirty="0"/>
              <a:t>Verbs describing actions that can be taken with resources should be described with an HTTP action</a:t>
            </a:r>
            <a:endParaRPr lang="en-US" dirty="0"/>
          </a:p>
          <a:p>
            <a:pPr marL="703115" lvl="1" indent="-245915" defTabSz="987492">
              <a:spcBef>
                <a:spcPts val="1758"/>
              </a:spcBef>
              <a:defRPr sz="2754"/>
            </a:pPr>
            <a:r>
              <a:rPr lang="en-US" dirty="0"/>
              <a:t>more on this later</a:t>
            </a:r>
            <a:endParaRPr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C03B1A8-EE04-4C35-9E71-E220432FF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Statelessness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2FA724B-8E8A-469C-BE54-BADE5A66D2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0160"/>
            <a:ext cx="5394960" cy="4351338"/>
          </a:xfrm>
        </p:spPr>
        <p:txBody>
          <a:bodyPr/>
          <a:lstStyle/>
          <a:p>
            <a:r>
              <a:rPr lang="en-US" dirty="0"/>
              <a:t>Each client request contains all information necessary to service the request</a:t>
            </a:r>
          </a:p>
          <a:p>
            <a:pPr lvl="1"/>
            <a:r>
              <a:rPr lang="en-US" dirty="0"/>
              <a:t>The client doesn't have to write a sequence of requests to get their work done.</a:t>
            </a:r>
          </a:p>
          <a:p>
            <a:pPr lvl="1"/>
            <a:r>
              <a:rPr lang="en-US" dirty="0"/>
              <a:t>So requests can be farmed out to different servers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B3B1B1-E82D-40FC-9FEF-02E0A8988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15</a:t>
            </a:fld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E50CA03-7EBA-4926-A9E2-AD9317AA0A37}"/>
              </a:ext>
            </a:extLst>
          </p:cNvPr>
          <p:cNvGrpSpPr/>
          <p:nvPr/>
        </p:nvGrpSpPr>
        <p:grpSpPr>
          <a:xfrm>
            <a:off x="7025639" y="1500160"/>
            <a:ext cx="4638593" cy="3766713"/>
            <a:chOff x="2704547" y="4987010"/>
            <a:chExt cx="7595706" cy="3766713"/>
          </a:xfrm>
        </p:grpSpPr>
        <p:grpSp>
          <p:nvGrpSpPr>
            <p:cNvPr id="9" name="Group">
              <a:extLst>
                <a:ext uri="{FF2B5EF4-FFF2-40B4-BE49-F238E27FC236}">
                  <a16:creationId xmlns:a16="http://schemas.microsoft.com/office/drawing/2014/main" id="{A1A7D271-7F18-4A3C-80D3-EFDAD4B77E64}"/>
                </a:ext>
              </a:extLst>
            </p:cNvPr>
            <p:cNvGrpSpPr/>
            <p:nvPr/>
          </p:nvGrpSpPr>
          <p:grpSpPr>
            <a:xfrm>
              <a:off x="2704547" y="4987010"/>
              <a:ext cx="1323588" cy="1399324"/>
              <a:chOff x="0" y="0"/>
              <a:chExt cx="1323586" cy="1399323"/>
            </a:xfrm>
          </p:grpSpPr>
          <p:pic>
            <p:nvPicPr>
              <p:cNvPr id="19" name="Image" descr="Image">
                <a:extLst>
                  <a:ext uri="{FF2B5EF4-FFF2-40B4-BE49-F238E27FC236}">
                    <a16:creationId xmlns:a16="http://schemas.microsoft.com/office/drawing/2014/main" id="{FB78B5C3-AC9C-4038-958E-646F7D3D859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76904" y="0"/>
                <a:ext cx="634701" cy="930894"/>
              </a:xfrm>
              <a:prstGeom prst="rect">
                <a:avLst/>
              </a:prstGeom>
              <a:ln w="3175" cap="flat">
                <a:noFill/>
                <a:miter lim="400000"/>
              </a:ln>
              <a:effectLst/>
            </p:spPr>
          </p:pic>
          <p:sp>
            <p:nvSpPr>
              <p:cNvPr id="20" name="Client">
                <a:extLst>
                  <a:ext uri="{FF2B5EF4-FFF2-40B4-BE49-F238E27FC236}">
                    <a16:creationId xmlns:a16="http://schemas.microsoft.com/office/drawing/2014/main" id="{A70B4A0D-4D10-4FD4-981C-636987E19657}"/>
                  </a:ext>
                </a:extLst>
              </p:cNvPr>
              <p:cNvSpPr txBox="1"/>
              <p:nvPr/>
            </p:nvSpPr>
            <p:spPr>
              <a:xfrm>
                <a:off x="0" y="838400"/>
                <a:ext cx="1323587" cy="560924"/>
              </a:xfrm>
              <a:prstGeom prst="rect">
                <a:avLst/>
              </a:prstGeom>
              <a:noFill/>
              <a:ln w="3175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ctr">
                <a:noAutofit/>
              </a:bodyPr>
              <a:lstStyle>
                <a:lvl1pPr defTabSz="584200">
                  <a:defRPr sz="1800">
                    <a:solidFill>
                      <a:srgbClr val="000000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lvl1pPr>
              </a:lstStyle>
              <a:p>
                <a:r>
                  <a:rPr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Client</a:t>
                </a:r>
              </a:p>
            </p:txBody>
          </p:sp>
        </p:grpSp>
        <p:sp>
          <p:nvSpPr>
            <p:cNvPr id="10" name="Server">
              <a:extLst>
                <a:ext uri="{FF2B5EF4-FFF2-40B4-BE49-F238E27FC236}">
                  <a16:creationId xmlns:a16="http://schemas.microsoft.com/office/drawing/2014/main" id="{FAB78370-F14C-41F3-BCA4-E43E5E42BFA6}"/>
                </a:ext>
              </a:extLst>
            </p:cNvPr>
            <p:cNvSpPr/>
            <p:nvPr/>
          </p:nvSpPr>
          <p:spPr>
            <a:xfrm>
              <a:off x="8497348" y="5210422"/>
              <a:ext cx="1802905" cy="952501"/>
            </a:xfrm>
            <a:prstGeom prst="rect">
              <a:avLst/>
            </a:prstGeom>
            <a:solidFill>
              <a:srgbClr val="648299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38100" tIns="38100" rIns="38100" bIns="38100" anchor="ctr"/>
            <a:lstStyle>
              <a:lvl1pPr defTabSz="584200">
                <a:defRPr sz="2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dirty="0">
                  <a:latin typeface="Helvetica" panose="020B0604020202020204" pitchFamily="34" charset="0"/>
                  <a:cs typeface="Helvetica" panose="020B0604020202020204" pitchFamily="34" charset="0"/>
                </a:rPr>
                <a:t>Server</a:t>
              </a:r>
            </a:p>
          </p:txBody>
        </p:sp>
        <p:sp>
          <p:nvSpPr>
            <p:cNvPr id="11" name="Line">
              <a:extLst>
                <a:ext uri="{FF2B5EF4-FFF2-40B4-BE49-F238E27FC236}">
                  <a16:creationId xmlns:a16="http://schemas.microsoft.com/office/drawing/2014/main" id="{30645C6C-5290-4B0C-8795-2E4052AA4AF5}"/>
                </a:ext>
              </a:extLst>
            </p:cNvPr>
            <p:cNvSpPr/>
            <p:nvPr/>
          </p:nvSpPr>
          <p:spPr>
            <a:xfrm>
              <a:off x="3756013" y="5612107"/>
              <a:ext cx="4736430" cy="1"/>
            </a:xfrm>
            <a:prstGeom prst="line">
              <a:avLst/>
            </a:prstGeom>
            <a:ln w="76200">
              <a:solidFill>
                <a:srgbClr val="000000"/>
              </a:solidFill>
              <a:miter lim="400000"/>
              <a:tailEnd type="triangle"/>
            </a:ln>
          </p:spPr>
          <p:txBody>
            <a:bodyPr lIns="27093" tIns="27093" rIns="27093" bIns="27093" anchor="ctr"/>
            <a:lstStyle/>
            <a:p>
              <a:endParaRPr/>
            </a:p>
          </p:txBody>
        </p:sp>
        <p:sp>
          <p:nvSpPr>
            <p:cNvPr id="12" name="Server">
              <a:extLst>
                <a:ext uri="{FF2B5EF4-FFF2-40B4-BE49-F238E27FC236}">
                  <a16:creationId xmlns:a16="http://schemas.microsoft.com/office/drawing/2014/main" id="{3A927F98-0FD6-4DB6-9EC6-7628D358C413}"/>
                </a:ext>
              </a:extLst>
            </p:cNvPr>
            <p:cNvSpPr/>
            <p:nvPr/>
          </p:nvSpPr>
          <p:spPr>
            <a:xfrm>
              <a:off x="8497348" y="6505822"/>
              <a:ext cx="1802905" cy="952501"/>
            </a:xfrm>
            <a:prstGeom prst="rect">
              <a:avLst/>
            </a:prstGeom>
            <a:solidFill>
              <a:srgbClr val="648299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38100" tIns="38100" rIns="38100" bIns="38100" anchor="ctr"/>
            <a:lstStyle>
              <a:lvl1pPr defTabSz="584200">
                <a:defRPr sz="2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dirty="0">
                  <a:latin typeface="Helvetica" panose="020B0604020202020204" pitchFamily="34" charset="0"/>
                  <a:cs typeface="Helvetica" panose="020B0604020202020204" pitchFamily="34" charset="0"/>
                </a:rPr>
                <a:t>Server</a:t>
              </a:r>
            </a:p>
          </p:txBody>
        </p:sp>
        <p:sp>
          <p:nvSpPr>
            <p:cNvPr id="13" name="Server">
              <a:extLst>
                <a:ext uri="{FF2B5EF4-FFF2-40B4-BE49-F238E27FC236}">
                  <a16:creationId xmlns:a16="http://schemas.microsoft.com/office/drawing/2014/main" id="{01D89318-9512-438C-9640-117F1FDBA8DB}"/>
                </a:ext>
              </a:extLst>
            </p:cNvPr>
            <p:cNvSpPr/>
            <p:nvPr/>
          </p:nvSpPr>
          <p:spPr>
            <a:xfrm>
              <a:off x="8497348" y="7801222"/>
              <a:ext cx="1802905" cy="952501"/>
            </a:xfrm>
            <a:prstGeom prst="rect">
              <a:avLst/>
            </a:prstGeom>
            <a:solidFill>
              <a:srgbClr val="648299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38100" tIns="38100" rIns="38100" bIns="38100" anchor="ctr"/>
            <a:lstStyle>
              <a:lvl1pPr defTabSz="584200">
                <a:defRPr sz="2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dirty="0">
                  <a:latin typeface="Helvetica" panose="020B0604020202020204" pitchFamily="34" charset="0"/>
                  <a:cs typeface="Helvetica" panose="020B0604020202020204" pitchFamily="34" charset="0"/>
                </a:rPr>
                <a:t>Server</a:t>
              </a:r>
            </a:p>
          </p:txBody>
        </p:sp>
        <p:sp>
          <p:nvSpPr>
            <p:cNvPr id="14" name="Line">
              <a:extLst>
                <a:ext uri="{FF2B5EF4-FFF2-40B4-BE49-F238E27FC236}">
                  <a16:creationId xmlns:a16="http://schemas.microsoft.com/office/drawing/2014/main" id="{3B1491D7-5FD1-497B-A890-0D000E172668}"/>
                </a:ext>
              </a:extLst>
            </p:cNvPr>
            <p:cNvSpPr/>
            <p:nvPr/>
          </p:nvSpPr>
          <p:spPr>
            <a:xfrm>
              <a:off x="3756013" y="5686671"/>
              <a:ext cx="4747073" cy="1301555"/>
            </a:xfrm>
            <a:prstGeom prst="line">
              <a:avLst/>
            </a:prstGeom>
            <a:ln w="76200">
              <a:solidFill>
                <a:srgbClr val="000000"/>
              </a:solidFill>
              <a:miter lim="400000"/>
              <a:tailEnd type="triangle"/>
            </a:ln>
          </p:spPr>
          <p:txBody>
            <a:bodyPr lIns="27093" tIns="27093" rIns="27093" bIns="27093" anchor="ctr"/>
            <a:lstStyle/>
            <a:p>
              <a:endParaRPr/>
            </a:p>
          </p:txBody>
        </p:sp>
        <p:sp>
          <p:nvSpPr>
            <p:cNvPr id="15" name="Line">
              <a:extLst>
                <a:ext uri="{FF2B5EF4-FFF2-40B4-BE49-F238E27FC236}">
                  <a16:creationId xmlns:a16="http://schemas.microsoft.com/office/drawing/2014/main" id="{C95C41DE-4D94-4DF5-87A5-462252EBF272}"/>
                </a:ext>
              </a:extLst>
            </p:cNvPr>
            <p:cNvSpPr/>
            <p:nvPr/>
          </p:nvSpPr>
          <p:spPr>
            <a:xfrm>
              <a:off x="3883013" y="5739107"/>
              <a:ext cx="4500994" cy="2519201"/>
            </a:xfrm>
            <a:prstGeom prst="line">
              <a:avLst/>
            </a:prstGeom>
            <a:ln w="76200">
              <a:solidFill>
                <a:srgbClr val="000000"/>
              </a:solidFill>
              <a:miter lim="400000"/>
              <a:tailEnd type="triangle"/>
            </a:ln>
          </p:spPr>
          <p:txBody>
            <a:bodyPr lIns="27093" tIns="27093" rIns="27093" bIns="27093" anchor="ctr"/>
            <a:lstStyle/>
            <a:p>
              <a:endParaRPr/>
            </a:p>
          </p:txBody>
        </p:sp>
        <p:sp>
          <p:nvSpPr>
            <p:cNvPr id="16" name="Request 1">
              <a:extLst>
                <a:ext uri="{FF2B5EF4-FFF2-40B4-BE49-F238E27FC236}">
                  <a16:creationId xmlns:a16="http://schemas.microsoft.com/office/drawing/2014/main" id="{3595564F-3620-48FF-B6CE-1B1DE311C58D}"/>
                </a:ext>
              </a:extLst>
            </p:cNvPr>
            <p:cNvSpPr txBox="1"/>
            <p:nvPr/>
          </p:nvSpPr>
          <p:spPr>
            <a:xfrm>
              <a:off x="5766306" y="5233551"/>
              <a:ext cx="992870" cy="277098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27093" tIns="27093" rIns="27093" bIns="27093" anchor="ctr">
              <a:spAutoFit/>
            </a:bodyPr>
            <a:lstStyle/>
            <a:p>
              <a:r>
                <a:t>Request 1</a:t>
              </a:r>
            </a:p>
          </p:txBody>
        </p:sp>
        <p:sp>
          <p:nvSpPr>
            <p:cNvPr id="17" name="Request 2">
              <a:extLst>
                <a:ext uri="{FF2B5EF4-FFF2-40B4-BE49-F238E27FC236}">
                  <a16:creationId xmlns:a16="http://schemas.microsoft.com/office/drawing/2014/main" id="{A06899B3-AA2F-4D51-AC18-7EC7D241BD5C}"/>
                </a:ext>
              </a:extLst>
            </p:cNvPr>
            <p:cNvSpPr txBox="1"/>
            <p:nvPr/>
          </p:nvSpPr>
          <p:spPr>
            <a:xfrm rot="1087927">
              <a:off x="6693406" y="6213718"/>
              <a:ext cx="992870" cy="277098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27093" tIns="27093" rIns="27093" bIns="27093" anchor="ctr">
              <a:spAutoFit/>
            </a:bodyPr>
            <a:lstStyle/>
            <a:p>
              <a:r>
                <a:t>Request 2</a:t>
              </a:r>
            </a:p>
          </p:txBody>
        </p:sp>
        <p:sp>
          <p:nvSpPr>
            <p:cNvPr id="18" name="Request 3">
              <a:extLst>
                <a:ext uri="{FF2B5EF4-FFF2-40B4-BE49-F238E27FC236}">
                  <a16:creationId xmlns:a16="http://schemas.microsoft.com/office/drawing/2014/main" id="{E990B7C4-DC31-4FCB-961D-BA4C23B7C5CE}"/>
                </a:ext>
              </a:extLst>
            </p:cNvPr>
            <p:cNvSpPr txBox="1"/>
            <p:nvPr/>
          </p:nvSpPr>
          <p:spPr>
            <a:xfrm rot="1659069">
              <a:off x="6363206" y="6978126"/>
              <a:ext cx="992870" cy="277098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27093" tIns="27093" rIns="27093" bIns="27093" anchor="ctr">
              <a:spAutoFit/>
            </a:bodyPr>
            <a:lstStyle/>
            <a:p>
              <a:r>
                <a:t>Request 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111274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REST Principles"/>
          <p:cNvSpPr txBox="1"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defTabSz="1369804">
              <a:defRPr sz="4740" spc="-94"/>
            </a:lvl1pPr>
          </a:lstStyle>
          <a:p>
            <a:r>
              <a:rPr lang="en-US" dirty="0"/>
              <a:t>Client sees only a single server</a:t>
            </a:r>
          </a:p>
        </p:txBody>
      </p:sp>
      <p:sp>
        <p:nvSpPr>
          <p:cNvPr id="310" name="Enables flexible design: different servers can have different responsibilities, client sees just a single server"/>
          <p:cNvSpPr txBox="1">
            <a:spLocks noGrp="1"/>
          </p:cNvSpPr>
          <p:nvPr>
            <p:ph sz="half" idx="1"/>
          </p:nvPr>
        </p:nvSpPr>
        <p:spPr/>
        <p:txBody>
          <a:bodyPr/>
          <a:lstStyle>
            <a:lvl1pPr marL="0" indent="0">
              <a:buSzTx/>
              <a:buNone/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Enables flexible design: different servers can have different responsibilities, client sees just a single server</a:t>
            </a:r>
          </a:p>
        </p:txBody>
      </p:sp>
      <p:grpSp>
        <p:nvGrpSpPr>
          <p:cNvPr id="352" name="Group"/>
          <p:cNvGrpSpPr/>
          <p:nvPr/>
        </p:nvGrpSpPr>
        <p:grpSpPr>
          <a:xfrm>
            <a:off x="6507014" y="2188613"/>
            <a:ext cx="4478242" cy="3625362"/>
            <a:chOff x="0" y="0"/>
            <a:chExt cx="6369054" cy="5156070"/>
          </a:xfrm>
        </p:grpSpPr>
        <p:sp>
          <p:nvSpPr>
            <p:cNvPr id="353" name="Connection Line"/>
            <p:cNvSpPr/>
            <p:nvPr/>
          </p:nvSpPr>
          <p:spPr>
            <a:xfrm>
              <a:off x="4059331" y="812586"/>
              <a:ext cx="1" cy="34925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0"/>
                  </a:lnTo>
                </a:path>
              </a:pathLst>
            </a:custGeom>
            <a:noFill/>
            <a:ln w="127000" cap="flat">
              <a:solidFill>
                <a:srgbClr val="96CBB9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 sz="1266"/>
            </a:p>
          </p:txBody>
        </p:sp>
        <p:pic>
          <p:nvPicPr>
            <p:cNvPr id="312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081927" y="4305155"/>
              <a:ext cx="597942" cy="597941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  <p:grpSp>
          <p:nvGrpSpPr>
            <p:cNvPr id="319" name="Group"/>
            <p:cNvGrpSpPr/>
            <p:nvPr/>
          </p:nvGrpSpPr>
          <p:grpSpPr>
            <a:xfrm>
              <a:off x="2816407" y="881239"/>
              <a:ext cx="2485848" cy="854614"/>
              <a:chOff x="0" y="0"/>
              <a:chExt cx="2485846" cy="854612"/>
            </a:xfrm>
          </p:grpSpPr>
          <p:pic>
            <p:nvPicPr>
              <p:cNvPr id="313" name="Image" descr="Image"/>
              <p:cNvPicPr>
                <a:picLocks noChangeAspect="1"/>
              </p:cNvPicPr>
              <p:nvPr/>
            </p:nvPicPr>
            <p:blipFill>
              <a:blip r:embed="rId3"/>
              <a:srcRect r="71137"/>
              <a:stretch>
                <a:fillRect/>
              </a:stretch>
            </p:blipFill>
            <p:spPr>
              <a:xfrm>
                <a:off x="0" y="0"/>
                <a:ext cx="379484" cy="854613"/>
              </a:xfrm>
              <a:prstGeom prst="rect">
                <a:avLst/>
              </a:prstGeom>
              <a:ln w="3175" cap="flat">
                <a:noFill/>
                <a:miter lim="400000"/>
              </a:ln>
              <a:effectLst/>
            </p:spPr>
          </p:pic>
          <p:pic>
            <p:nvPicPr>
              <p:cNvPr id="314" name="Image" descr="Image"/>
              <p:cNvPicPr>
                <a:picLocks noChangeAspect="1"/>
              </p:cNvPicPr>
              <p:nvPr/>
            </p:nvPicPr>
            <p:blipFill>
              <a:blip r:embed="rId3"/>
              <a:srcRect r="71137"/>
              <a:stretch>
                <a:fillRect/>
              </a:stretch>
            </p:blipFill>
            <p:spPr>
              <a:xfrm>
                <a:off x="421272" y="0"/>
                <a:ext cx="379485" cy="854613"/>
              </a:xfrm>
              <a:prstGeom prst="rect">
                <a:avLst/>
              </a:prstGeom>
              <a:ln w="3175" cap="flat">
                <a:noFill/>
                <a:miter lim="400000"/>
              </a:ln>
              <a:effectLst/>
            </p:spPr>
          </p:pic>
          <p:pic>
            <p:nvPicPr>
              <p:cNvPr id="315" name="Image" descr="Image"/>
              <p:cNvPicPr>
                <a:picLocks noChangeAspect="1"/>
              </p:cNvPicPr>
              <p:nvPr/>
            </p:nvPicPr>
            <p:blipFill>
              <a:blip r:embed="rId3"/>
              <a:srcRect r="71137"/>
              <a:stretch>
                <a:fillRect/>
              </a:stretch>
            </p:blipFill>
            <p:spPr>
              <a:xfrm>
                <a:off x="842544" y="0"/>
                <a:ext cx="379485" cy="854613"/>
              </a:xfrm>
              <a:prstGeom prst="rect">
                <a:avLst/>
              </a:prstGeom>
              <a:ln w="3175" cap="flat">
                <a:noFill/>
                <a:miter lim="400000"/>
              </a:ln>
              <a:effectLst/>
            </p:spPr>
          </p:pic>
          <p:pic>
            <p:nvPicPr>
              <p:cNvPr id="316" name="Image" descr="Image"/>
              <p:cNvPicPr>
                <a:picLocks noChangeAspect="1"/>
              </p:cNvPicPr>
              <p:nvPr/>
            </p:nvPicPr>
            <p:blipFill>
              <a:blip r:embed="rId3"/>
              <a:srcRect r="71137"/>
              <a:stretch>
                <a:fillRect/>
              </a:stretch>
            </p:blipFill>
            <p:spPr>
              <a:xfrm>
                <a:off x="1263817" y="0"/>
                <a:ext cx="379485" cy="854613"/>
              </a:xfrm>
              <a:prstGeom prst="rect">
                <a:avLst/>
              </a:prstGeom>
              <a:ln w="3175" cap="flat">
                <a:noFill/>
                <a:miter lim="400000"/>
              </a:ln>
              <a:effectLst/>
            </p:spPr>
          </p:pic>
          <p:pic>
            <p:nvPicPr>
              <p:cNvPr id="317" name="Image" descr="Image"/>
              <p:cNvPicPr>
                <a:picLocks noChangeAspect="1"/>
              </p:cNvPicPr>
              <p:nvPr/>
            </p:nvPicPr>
            <p:blipFill>
              <a:blip r:embed="rId3"/>
              <a:srcRect r="71137"/>
              <a:stretch>
                <a:fillRect/>
              </a:stretch>
            </p:blipFill>
            <p:spPr>
              <a:xfrm>
                <a:off x="1685089" y="0"/>
                <a:ext cx="379485" cy="854613"/>
              </a:xfrm>
              <a:prstGeom prst="rect">
                <a:avLst/>
              </a:prstGeom>
              <a:ln w="3175" cap="flat">
                <a:noFill/>
                <a:miter lim="400000"/>
              </a:ln>
              <a:effectLst/>
            </p:spPr>
          </p:pic>
          <p:pic>
            <p:nvPicPr>
              <p:cNvPr id="318" name="Image" descr="Image"/>
              <p:cNvPicPr>
                <a:picLocks noChangeAspect="1"/>
              </p:cNvPicPr>
              <p:nvPr/>
            </p:nvPicPr>
            <p:blipFill>
              <a:blip r:embed="rId3"/>
              <a:srcRect r="71137"/>
              <a:stretch>
                <a:fillRect/>
              </a:stretch>
            </p:blipFill>
            <p:spPr>
              <a:xfrm>
                <a:off x="2106362" y="0"/>
                <a:ext cx="379485" cy="854613"/>
              </a:xfrm>
              <a:prstGeom prst="rect">
                <a:avLst/>
              </a:prstGeom>
              <a:ln w="3175" cap="flat">
                <a:noFill/>
                <a:miter lim="400000"/>
              </a:ln>
              <a:effectLst/>
            </p:spPr>
          </p:pic>
        </p:grpSp>
        <p:grpSp>
          <p:nvGrpSpPr>
            <p:cNvPr id="324" name="Group"/>
            <p:cNvGrpSpPr/>
            <p:nvPr/>
          </p:nvGrpSpPr>
          <p:grpSpPr>
            <a:xfrm>
              <a:off x="3010004" y="1988320"/>
              <a:ext cx="2098711" cy="699973"/>
              <a:chOff x="73387" y="28786"/>
              <a:chExt cx="2098709" cy="699971"/>
            </a:xfrm>
          </p:grpSpPr>
          <p:pic>
            <p:nvPicPr>
              <p:cNvPr id="320" name="Image" descr="Image"/>
              <p:cNvPicPr>
                <a:picLocks noChangeAspect="1"/>
              </p:cNvPicPr>
              <p:nvPr/>
            </p:nvPicPr>
            <p:blipFill>
              <a:blip r:embed="rId4"/>
              <a:srcRect l="5333" t="46575" r="4289" b="46079"/>
              <a:stretch>
                <a:fillRect/>
              </a:stretch>
            </p:blipFill>
            <p:spPr>
              <a:xfrm>
                <a:off x="73387" y="28786"/>
                <a:ext cx="2098710" cy="18496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90" h="21226" extrusionOk="0">
                    <a:moveTo>
                      <a:pt x="10714" y="22"/>
                    </a:moveTo>
                    <a:cubicBezTo>
                      <a:pt x="5408" y="92"/>
                      <a:pt x="119" y="324"/>
                      <a:pt x="70" y="659"/>
                    </a:cubicBezTo>
                    <a:cubicBezTo>
                      <a:pt x="13" y="1056"/>
                      <a:pt x="-10" y="4536"/>
                      <a:pt x="5" y="10861"/>
                    </a:cubicBezTo>
                    <a:lnTo>
                      <a:pt x="25" y="20426"/>
                    </a:lnTo>
                    <a:lnTo>
                      <a:pt x="421" y="20881"/>
                    </a:lnTo>
                    <a:cubicBezTo>
                      <a:pt x="1022" y="21551"/>
                      <a:pt x="21405" y="21154"/>
                      <a:pt x="21504" y="20471"/>
                    </a:cubicBezTo>
                    <a:cubicBezTo>
                      <a:pt x="21559" y="20097"/>
                      <a:pt x="21590" y="16357"/>
                      <a:pt x="21590" y="10360"/>
                    </a:cubicBezTo>
                    <a:cubicBezTo>
                      <a:pt x="21590" y="2011"/>
                      <a:pt x="21572" y="756"/>
                      <a:pt x="21451" y="386"/>
                    </a:cubicBezTo>
                    <a:cubicBezTo>
                      <a:pt x="21342" y="52"/>
                      <a:pt x="16020" y="-49"/>
                      <a:pt x="10714" y="22"/>
                    </a:cubicBezTo>
                    <a:close/>
                  </a:path>
                </a:pathLst>
              </a:custGeom>
              <a:ln w="3175" cap="flat">
                <a:noFill/>
                <a:miter lim="400000"/>
              </a:ln>
              <a:effectLst/>
            </p:spPr>
          </p:pic>
          <p:pic>
            <p:nvPicPr>
              <p:cNvPr id="321" name="Image" descr="Image"/>
              <p:cNvPicPr>
                <a:picLocks noChangeAspect="1"/>
              </p:cNvPicPr>
              <p:nvPr/>
            </p:nvPicPr>
            <p:blipFill>
              <a:blip r:embed="rId4"/>
              <a:srcRect l="5333" t="46575" r="4289" b="46079"/>
              <a:stretch>
                <a:fillRect/>
              </a:stretch>
            </p:blipFill>
            <p:spPr>
              <a:xfrm>
                <a:off x="73387" y="205102"/>
                <a:ext cx="2098710" cy="18496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90" h="21226" extrusionOk="0">
                    <a:moveTo>
                      <a:pt x="10714" y="22"/>
                    </a:moveTo>
                    <a:cubicBezTo>
                      <a:pt x="5408" y="92"/>
                      <a:pt x="119" y="324"/>
                      <a:pt x="70" y="659"/>
                    </a:cubicBezTo>
                    <a:cubicBezTo>
                      <a:pt x="13" y="1056"/>
                      <a:pt x="-10" y="4536"/>
                      <a:pt x="5" y="10861"/>
                    </a:cubicBezTo>
                    <a:lnTo>
                      <a:pt x="25" y="20426"/>
                    </a:lnTo>
                    <a:lnTo>
                      <a:pt x="421" y="20881"/>
                    </a:lnTo>
                    <a:cubicBezTo>
                      <a:pt x="1022" y="21551"/>
                      <a:pt x="21405" y="21154"/>
                      <a:pt x="21504" y="20471"/>
                    </a:cubicBezTo>
                    <a:cubicBezTo>
                      <a:pt x="21559" y="20097"/>
                      <a:pt x="21590" y="16357"/>
                      <a:pt x="21590" y="10360"/>
                    </a:cubicBezTo>
                    <a:cubicBezTo>
                      <a:pt x="21590" y="2011"/>
                      <a:pt x="21572" y="756"/>
                      <a:pt x="21451" y="386"/>
                    </a:cubicBezTo>
                    <a:cubicBezTo>
                      <a:pt x="21342" y="52"/>
                      <a:pt x="16020" y="-49"/>
                      <a:pt x="10714" y="22"/>
                    </a:cubicBezTo>
                    <a:close/>
                  </a:path>
                </a:pathLst>
              </a:custGeom>
              <a:ln w="3175" cap="flat">
                <a:noFill/>
                <a:miter lim="400000"/>
              </a:ln>
              <a:effectLst/>
            </p:spPr>
          </p:pic>
          <p:pic>
            <p:nvPicPr>
              <p:cNvPr id="322" name="Image" descr="Image"/>
              <p:cNvPicPr>
                <a:picLocks noChangeAspect="1"/>
              </p:cNvPicPr>
              <p:nvPr/>
            </p:nvPicPr>
            <p:blipFill>
              <a:blip r:embed="rId4"/>
              <a:srcRect l="5333" t="46575" r="4289" b="46079"/>
              <a:stretch>
                <a:fillRect/>
              </a:stretch>
            </p:blipFill>
            <p:spPr>
              <a:xfrm>
                <a:off x="73387" y="367483"/>
                <a:ext cx="2098710" cy="1849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90" h="21226" extrusionOk="0">
                    <a:moveTo>
                      <a:pt x="10714" y="22"/>
                    </a:moveTo>
                    <a:cubicBezTo>
                      <a:pt x="5408" y="92"/>
                      <a:pt x="119" y="324"/>
                      <a:pt x="70" y="659"/>
                    </a:cubicBezTo>
                    <a:cubicBezTo>
                      <a:pt x="13" y="1056"/>
                      <a:pt x="-10" y="4536"/>
                      <a:pt x="5" y="10861"/>
                    </a:cubicBezTo>
                    <a:lnTo>
                      <a:pt x="25" y="20426"/>
                    </a:lnTo>
                    <a:lnTo>
                      <a:pt x="421" y="20881"/>
                    </a:lnTo>
                    <a:cubicBezTo>
                      <a:pt x="1022" y="21551"/>
                      <a:pt x="21405" y="21154"/>
                      <a:pt x="21504" y="20471"/>
                    </a:cubicBezTo>
                    <a:cubicBezTo>
                      <a:pt x="21559" y="20097"/>
                      <a:pt x="21590" y="16357"/>
                      <a:pt x="21590" y="10360"/>
                    </a:cubicBezTo>
                    <a:cubicBezTo>
                      <a:pt x="21590" y="2011"/>
                      <a:pt x="21572" y="756"/>
                      <a:pt x="21451" y="386"/>
                    </a:cubicBezTo>
                    <a:cubicBezTo>
                      <a:pt x="21342" y="52"/>
                      <a:pt x="16020" y="-49"/>
                      <a:pt x="10714" y="22"/>
                    </a:cubicBezTo>
                    <a:close/>
                  </a:path>
                </a:pathLst>
              </a:custGeom>
              <a:ln w="3175" cap="flat">
                <a:noFill/>
                <a:miter lim="400000"/>
              </a:ln>
              <a:effectLst/>
            </p:spPr>
          </p:pic>
          <p:pic>
            <p:nvPicPr>
              <p:cNvPr id="323" name="Image" descr="Image"/>
              <p:cNvPicPr>
                <a:picLocks noChangeAspect="1"/>
              </p:cNvPicPr>
              <p:nvPr/>
            </p:nvPicPr>
            <p:blipFill>
              <a:blip r:embed="rId4"/>
              <a:srcRect l="5333" t="46575" r="4289" b="46079"/>
              <a:stretch>
                <a:fillRect/>
              </a:stretch>
            </p:blipFill>
            <p:spPr>
              <a:xfrm>
                <a:off x="73387" y="543799"/>
                <a:ext cx="2098710" cy="1849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90" h="21226" extrusionOk="0">
                    <a:moveTo>
                      <a:pt x="10714" y="22"/>
                    </a:moveTo>
                    <a:cubicBezTo>
                      <a:pt x="5408" y="92"/>
                      <a:pt x="119" y="324"/>
                      <a:pt x="70" y="659"/>
                    </a:cubicBezTo>
                    <a:cubicBezTo>
                      <a:pt x="13" y="1056"/>
                      <a:pt x="-10" y="4536"/>
                      <a:pt x="5" y="10861"/>
                    </a:cubicBezTo>
                    <a:lnTo>
                      <a:pt x="25" y="20426"/>
                    </a:lnTo>
                    <a:lnTo>
                      <a:pt x="421" y="20881"/>
                    </a:lnTo>
                    <a:cubicBezTo>
                      <a:pt x="1022" y="21551"/>
                      <a:pt x="21405" y="21154"/>
                      <a:pt x="21504" y="20471"/>
                    </a:cubicBezTo>
                    <a:cubicBezTo>
                      <a:pt x="21559" y="20097"/>
                      <a:pt x="21590" y="16357"/>
                      <a:pt x="21590" y="10360"/>
                    </a:cubicBezTo>
                    <a:cubicBezTo>
                      <a:pt x="21590" y="2011"/>
                      <a:pt x="21572" y="756"/>
                      <a:pt x="21451" y="386"/>
                    </a:cubicBezTo>
                    <a:cubicBezTo>
                      <a:pt x="21342" y="52"/>
                      <a:pt x="16020" y="-49"/>
                      <a:pt x="10714" y="22"/>
                    </a:cubicBezTo>
                    <a:close/>
                  </a:path>
                </a:pathLst>
              </a:custGeom>
              <a:ln w="3175" cap="flat">
                <a:noFill/>
                <a:miter lim="400000"/>
              </a:ln>
              <a:effectLst/>
            </p:spPr>
          </p:pic>
        </p:grpSp>
        <p:grpSp>
          <p:nvGrpSpPr>
            <p:cNvPr id="330" name="Group"/>
            <p:cNvGrpSpPr/>
            <p:nvPr/>
          </p:nvGrpSpPr>
          <p:grpSpPr>
            <a:xfrm>
              <a:off x="2377929" y="3170328"/>
              <a:ext cx="2866953" cy="745046"/>
              <a:chOff x="0" y="0"/>
              <a:chExt cx="2866952" cy="745045"/>
            </a:xfrm>
          </p:grpSpPr>
          <p:pic>
            <p:nvPicPr>
              <p:cNvPr id="325" name="Image" descr="Image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567181" cy="745046"/>
              </a:xfrm>
              <a:prstGeom prst="rect">
                <a:avLst/>
              </a:prstGeom>
              <a:ln w="3175" cap="flat">
                <a:noFill/>
                <a:miter lim="400000"/>
              </a:ln>
              <a:effectLst/>
            </p:spPr>
          </p:pic>
          <p:pic>
            <p:nvPicPr>
              <p:cNvPr id="326" name="Image" descr="Image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49886" y="0"/>
                <a:ext cx="567181" cy="745046"/>
              </a:xfrm>
              <a:prstGeom prst="rect">
                <a:avLst/>
              </a:prstGeom>
              <a:ln w="3175" cap="flat">
                <a:noFill/>
                <a:miter lim="400000"/>
              </a:ln>
              <a:effectLst/>
            </p:spPr>
          </p:pic>
          <p:pic>
            <p:nvPicPr>
              <p:cNvPr id="327" name="Image" descr="Image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82608" y="0"/>
                <a:ext cx="567182" cy="745046"/>
              </a:xfrm>
              <a:prstGeom prst="rect">
                <a:avLst/>
              </a:prstGeom>
              <a:ln w="3175" cap="flat">
                <a:noFill/>
                <a:miter lim="400000"/>
              </a:ln>
              <a:effectLst/>
            </p:spPr>
          </p:pic>
          <p:pic>
            <p:nvPicPr>
              <p:cNvPr id="328" name="Image" descr="Image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24829" y="0"/>
                <a:ext cx="567181" cy="745046"/>
              </a:xfrm>
              <a:prstGeom prst="rect">
                <a:avLst/>
              </a:prstGeom>
              <a:ln w="3175" cap="flat">
                <a:noFill/>
                <a:miter lim="400000"/>
              </a:ln>
              <a:effectLst/>
            </p:spPr>
          </p:pic>
          <p:pic>
            <p:nvPicPr>
              <p:cNvPr id="329" name="Image" descr="Image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299772" y="0"/>
                <a:ext cx="567181" cy="745046"/>
              </a:xfrm>
              <a:prstGeom prst="rect">
                <a:avLst/>
              </a:prstGeom>
              <a:ln w="3175" cap="flat">
                <a:noFill/>
                <a:miter lim="400000"/>
              </a:ln>
              <a:effectLst/>
            </p:spPr>
          </p:pic>
        </p:grpSp>
        <p:sp>
          <p:nvSpPr>
            <p:cNvPr id="331" name="External Cache"/>
            <p:cNvSpPr txBox="1"/>
            <p:nvPr/>
          </p:nvSpPr>
          <p:spPr>
            <a:xfrm>
              <a:off x="5396798" y="756600"/>
              <a:ext cx="972257" cy="1103892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26789" tIns="26789" rIns="26789" bIns="26789" numCol="1" anchor="ctr">
              <a:noAutofit/>
            </a:bodyPr>
            <a:lstStyle>
              <a:lvl1pPr defTabSz="584200">
                <a:defRPr sz="18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1266" dirty="0">
                  <a:latin typeface="Helvetica" panose="020B0604020202020204" pitchFamily="34" charset="0"/>
                  <a:cs typeface="Helvetica" panose="020B0604020202020204" pitchFamily="34" charset="0"/>
                </a:rPr>
                <a:t>External Cache</a:t>
              </a:r>
            </a:p>
          </p:txBody>
        </p:sp>
        <p:sp>
          <p:nvSpPr>
            <p:cNvPr id="332" name="Web Servers"/>
            <p:cNvSpPr txBox="1"/>
            <p:nvPr/>
          </p:nvSpPr>
          <p:spPr>
            <a:xfrm>
              <a:off x="5258811" y="1780111"/>
              <a:ext cx="972257" cy="1103892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26789" tIns="26789" rIns="26789" bIns="26789" numCol="1" anchor="ctr">
              <a:noAutofit/>
            </a:bodyPr>
            <a:lstStyle>
              <a:lvl1pPr defTabSz="584200">
                <a:defRPr sz="18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1266" dirty="0">
                  <a:latin typeface="Helvetica" panose="020B0604020202020204" pitchFamily="34" charset="0"/>
                  <a:cs typeface="Helvetica" panose="020B0604020202020204" pitchFamily="34" charset="0"/>
                </a:rPr>
                <a:t>Web Servers</a:t>
              </a:r>
            </a:p>
          </p:txBody>
        </p:sp>
        <p:sp>
          <p:nvSpPr>
            <p:cNvPr id="333" name="App Servers"/>
            <p:cNvSpPr txBox="1"/>
            <p:nvPr/>
          </p:nvSpPr>
          <p:spPr>
            <a:xfrm>
              <a:off x="5258811" y="2990905"/>
              <a:ext cx="972257" cy="1103892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26789" tIns="26789" rIns="26789" bIns="26789" numCol="1" anchor="ctr">
              <a:noAutofit/>
            </a:bodyPr>
            <a:lstStyle>
              <a:lvl1pPr defTabSz="584200">
                <a:defRPr sz="18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1266" dirty="0">
                  <a:latin typeface="Helvetica" panose="020B0604020202020204" pitchFamily="34" charset="0"/>
                  <a:cs typeface="Helvetica" panose="020B0604020202020204" pitchFamily="34" charset="0"/>
                </a:rPr>
                <a:t>App Servers</a:t>
              </a:r>
            </a:p>
          </p:txBody>
        </p:sp>
        <p:pic>
          <p:nvPicPr>
            <p:cNvPr id="334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760360" y="4305155"/>
              <a:ext cx="597942" cy="597941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  <p:pic>
          <p:nvPicPr>
            <p:cNvPr id="335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38793" y="4305155"/>
              <a:ext cx="597942" cy="597941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  <p:sp>
          <p:nvSpPr>
            <p:cNvPr id="336" name="Database servers"/>
            <p:cNvSpPr txBox="1"/>
            <p:nvPr/>
          </p:nvSpPr>
          <p:spPr>
            <a:xfrm>
              <a:off x="5135139" y="4052179"/>
              <a:ext cx="1095929" cy="1103892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26789" tIns="26789" rIns="26789" bIns="26789" numCol="1" anchor="ctr">
              <a:noAutofit/>
            </a:bodyPr>
            <a:lstStyle>
              <a:lvl1pPr defTabSz="584200">
                <a:defRPr sz="18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1266" dirty="0">
                  <a:latin typeface="Helvetica" panose="020B0604020202020204" pitchFamily="34" charset="0"/>
                  <a:cs typeface="Helvetica" panose="020B0604020202020204" pitchFamily="34" charset="0"/>
                </a:rPr>
                <a:t>Database servers</a:t>
              </a:r>
            </a:p>
          </p:txBody>
        </p:sp>
        <p:pic>
          <p:nvPicPr>
            <p:cNvPr id="337" name="Image" descr="Image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112591" y="0"/>
              <a:ext cx="1893480" cy="812587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  <p:grpSp>
          <p:nvGrpSpPr>
            <p:cNvPr id="340" name="Group"/>
            <p:cNvGrpSpPr/>
            <p:nvPr/>
          </p:nvGrpSpPr>
          <p:grpSpPr>
            <a:xfrm>
              <a:off x="964486" y="2033086"/>
              <a:ext cx="800758" cy="854614"/>
              <a:chOff x="0" y="0"/>
              <a:chExt cx="800756" cy="854612"/>
            </a:xfrm>
          </p:grpSpPr>
          <p:pic>
            <p:nvPicPr>
              <p:cNvPr id="338" name="Image" descr="Image"/>
              <p:cNvPicPr>
                <a:picLocks noChangeAspect="1"/>
              </p:cNvPicPr>
              <p:nvPr/>
            </p:nvPicPr>
            <p:blipFill>
              <a:blip r:embed="rId3"/>
              <a:srcRect r="71137"/>
              <a:stretch>
                <a:fillRect/>
              </a:stretch>
            </p:blipFill>
            <p:spPr>
              <a:xfrm>
                <a:off x="0" y="0"/>
                <a:ext cx="379484" cy="854613"/>
              </a:xfrm>
              <a:prstGeom prst="rect">
                <a:avLst/>
              </a:prstGeom>
              <a:ln w="3175" cap="flat">
                <a:noFill/>
                <a:miter lim="400000"/>
              </a:ln>
              <a:effectLst/>
            </p:spPr>
          </p:pic>
          <p:pic>
            <p:nvPicPr>
              <p:cNvPr id="339" name="Image" descr="Image"/>
              <p:cNvPicPr>
                <a:picLocks noChangeAspect="1"/>
              </p:cNvPicPr>
              <p:nvPr/>
            </p:nvPicPr>
            <p:blipFill>
              <a:blip r:embed="rId3"/>
              <a:srcRect r="71137"/>
              <a:stretch>
                <a:fillRect/>
              </a:stretch>
            </p:blipFill>
            <p:spPr>
              <a:xfrm>
                <a:off x="421272" y="0"/>
                <a:ext cx="379485" cy="854613"/>
              </a:xfrm>
              <a:prstGeom prst="rect">
                <a:avLst/>
              </a:prstGeom>
              <a:ln w="3175" cap="flat">
                <a:noFill/>
                <a:miter lim="400000"/>
              </a:ln>
              <a:effectLst/>
            </p:spPr>
          </p:pic>
        </p:grpSp>
        <p:sp>
          <p:nvSpPr>
            <p:cNvPr id="341" name="Internal Cache"/>
            <p:cNvSpPr txBox="1"/>
            <p:nvPr/>
          </p:nvSpPr>
          <p:spPr>
            <a:xfrm>
              <a:off x="19969" y="1908447"/>
              <a:ext cx="972257" cy="1103891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26789" tIns="26789" rIns="26789" bIns="26789" numCol="1" anchor="ctr">
              <a:noAutofit/>
            </a:bodyPr>
            <a:lstStyle>
              <a:lvl1pPr defTabSz="584200">
                <a:defRPr sz="18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1266" dirty="0">
                  <a:latin typeface="Helvetica" panose="020B0604020202020204" pitchFamily="34" charset="0"/>
                  <a:cs typeface="Helvetica" panose="020B0604020202020204" pitchFamily="34" charset="0"/>
                </a:rPr>
                <a:t>Internal Cache</a:t>
              </a:r>
            </a:p>
          </p:txBody>
        </p:sp>
        <p:grpSp>
          <p:nvGrpSpPr>
            <p:cNvPr id="344" name="Group"/>
            <p:cNvGrpSpPr/>
            <p:nvPr/>
          </p:nvGrpSpPr>
          <p:grpSpPr>
            <a:xfrm>
              <a:off x="1036507" y="3115544"/>
              <a:ext cx="800757" cy="854614"/>
              <a:chOff x="0" y="0"/>
              <a:chExt cx="800756" cy="854612"/>
            </a:xfrm>
          </p:grpSpPr>
          <p:pic>
            <p:nvPicPr>
              <p:cNvPr id="342" name="Image" descr="Image"/>
              <p:cNvPicPr>
                <a:picLocks noChangeAspect="1"/>
              </p:cNvPicPr>
              <p:nvPr/>
            </p:nvPicPr>
            <p:blipFill>
              <a:blip r:embed="rId3"/>
              <a:srcRect r="71137"/>
              <a:stretch>
                <a:fillRect/>
              </a:stretch>
            </p:blipFill>
            <p:spPr>
              <a:xfrm>
                <a:off x="0" y="0"/>
                <a:ext cx="379484" cy="854613"/>
              </a:xfrm>
              <a:prstGeom prst="rect">
                <a:avLst/>
              </a:prstGeom>
              <a:ln w="3175" cap="flat">
                <a:noFill/>
                <a:miter lim="400000"/>
              </a:ln>
              <a:effectLst/>
            </p:spPr>
          </p:pic>
          <p:pic>
            <p:nvPicPr>
              <p:cNvPr id="343" name="Image" descr="Image"/>
              <p:cNvPicPr>
                <a:picLocks noChangeAspect="1"/>
              </p:cNvPicPr>
              <p:nvPr/>
            </p:nvPicPr>
            <p:blipFill>
              <a:blip r:embed="rId3"/>
              <a:srcRect r="71137"/>
              <a:stretch>
                <a:fillRect/>
              </a:stretch>
            </p:blipFill>
            <p:spPr>
              <a:xfrm>
                <a:off x="421272" y="0"/>
                <a:ext cx="379485" cy="854613"/>
              </a:xfrm>
              <a:prstGeom prst="rect">
                <a:avLst/>
              </a:prstGeom>
              <a:ln w="3175" cap="flat">
                <a:noFill/>
                <a:miter lim="400000"/>
              </a:ln>
              <a:effectLst/>
            </p:spPr>
          </p:pic>
        </p:grpSp>
        <p:sp>
          <p:nvSpPr>
            <p:cNvPr id="345" name="Misc Services"/>
            <p:cNvSpPr txBox="1"/>
            <p:nvPr/>
          </p:nvSpPr>
          <p:spPr>
            <a:xfrm>
              <a:off x="0" y="2990905"/>
              <a:ext cx="972256" cy="1103892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26789" tIns="26789" rIns="26789" bIns="26789" numCol="1" anchor="ctr">
              <a:noAutofit/>
            </a:bodyPr>
            <a:lstStyle>
              <a:lvl1pPr defTabSz="584200">
                <a:defRPr sz="18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1266" dirty="0" err="1">
                  <a:latin typeface="Helvetica" panose="020B0604020202020204" pitchFamily="34" charset="0"/>
                  <a:cs typeface="Helvetica" panose="020B0604020202020204" pitchFamily="34" charset="0"/>
                </a:rPr>
                <a:t>Misc</a:t>
              </a:r>
              <a:r>
                <a:rPr sz="1266" dirty="0">
                  <a:latin typeface="Helvetica" panose="020B0604020202020204" pitchFamily="34" charset="0"/>
                  <a:cs typeface="Helvetica" panose="020B0604020202020204" pitchFamily="34" charset="0"/>
                </a:rPr>
                <a:t> Services</a:t>
              </a:r>
            </a:p>
          </p:txBody>
        </p:sp>
        <p:sp>
          <p:nvSpPr>
            <p:cNvPr id="354" name="Connection Line"/>
            <p:cNvSpPr/>
            <p:nvPr/>
          </p:nvSpPr>
          <p:spPr>
            <a:xfrm>
              <a:off x="1749902" y="2381219"/>
              <a:ext cx="1260376" cy="6064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0"/>
                  </a:lnTo>
                </a:path>
              </a:pathLst>
            </a:custGeom>
            <a:noFill/>
            <a:ln w="127000" cap="flat">
              <a:solidFill>
                <a:srgbClr val="96CBB9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 sz="1266"/>
            </a:p>
          </p:txBody>
        </p:sp>
        <p:sp>
          <p:nvSpPr>
            <p:cNvPr id="355" name="Connection Line"/>
            <p:cNvSpPr/>
            <p:nvPr/>
          </p:nvSpPr>
          <p:spPr>
            <a:xfrm>
              <a:off x="1821923" y="2504396"/>
              <a:ext cx="1190487" cy="6352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6024" y="11832"/>
                    <a:pt x="13224" y="4632"/>
                    <a:pt x="21600" y="0"/>
                  </a:cubicBezTo>
                </a:path>
              </a:pathLst>
            </a:custGeom>
            <a:noFill/>
            <a:ln w="127000" cap="flat">
              <a:solidFill>
                <a:srgbClr val="96CBB9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 sz="1266"/>
            </a:p>
          </p:txBody>
        </p:sp>
        <p:grpSp>
          <p:nvGrpSpPr>
            <p:cNvPr id="350" name="Group"/>
            <p:cNvGrpSpPr/>
            <p:nvPr/>
          </p:nvGrpSpPr>
          <p:grpSpPr>
            <a:xfrm>
              <a:off x="1096297" y="122654"/>
              <a:ext cx="1133574" cy="1198438"/>
              <a:chOff x="0" y="0"/>
              <a:chExt cx="1133572" cy="1198436"/>
            </a:xfrm>
          </p:grpSpPr>
          <p:pic>
            <p:nvPicPr>
              <p:cNvPr id="348" name="Image" descr="Image"/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37152" y="0"/>
                <a:ext cx="543584" cy="797255"/>
              </a:xfrm>
              <a:prstGeom prst="rect">
                <a:avLst/>
              </a:prstGeom>
              <a:ln w="3175" cap="flat">
                <a:noFill/>
                <a:miter lim="400000"/>
              </a:ln>
              <a:effectLst/>
            </p:spPr>
          </p:pic>
          <p:sp>
            <p:nvSpPr>
              <p:cNvPr id="349" name="Clients"/>
              <p:cNvSpPr txBox="1"/>
              <p:nvPr/>
            </p:nvSpPr>
            <p:spPr>
              <a:xfrm>
                <a:off x="0" y="718039"/>
                <a:ext cx="1133573" cy="480398"/>
              </a:xfrm>
              <a:prstGeom prst="rect">
                <a:avLst/>
              </a:prstGeom>
              <a:noFill/>
              <a:ln w="3175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26789" tIns="26789" rIns="26789" bIns="26789" numCol="1" anchor="ctr">
                <a:noAutofit/>
              </a:bodyPr>
              <a:lstStyle>
                <a:lvl1pPr defTabSz="584200">
                  <a:defRPr sz="1800">
                    <a:solidFill>
                      <a:srgbClr val="000000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lvl1pPr>
              </a:lstStyle>
              <a:p>
                <a:r>
                  <a:rPr sz="1266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Clients</a:t>
                </a:r>
              </a:p>
            </p:txBody>
          </p:sp>
        </p:grpSp>
        <p:sp>
          <p:nvSpPr>
            <p:cNvPr id="356" name="Connection Line"/>
            <p:cNvSpPr/>
            <p:nvPr/>
          </p:nvSpPr>
          <p:spPr>
            <a:xfrm>
              <a:off x="1877222" y="299996"/>
              <a:ext cx="1235370" cy="3162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7258" y="8598"/>
                    <a:pt x="14458" y="1398"/>
                    <a:pt x="21600" y="0"/>
                  </a:cubicBezTo>
                </a:path>
              </a:pathLst>
            </a:custGeom>
            <a:noFill/>
            <a:ln w="101600" cap="flat">
              <a:solidFill>
                <a:srgbClr val="96CBB9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 sz="1266"/>
            </a:p>
          </p:txBody>
        </p:sp>
      </p:grpSp>
      <p:sp>
        <p:nvSpPr>
          <p:cNvPr id="5" name="Cloud 4">
            <a:extLst>
              <a:ext uri="{FF2B5EF4-FFF2-40B4-BE49-F238E27FC236}">
                <a16:creationId xmlns:a16="http://schemas.microsoft.com/office/drawing/2014/main" id="{D674CEFC-007A-4678-B397-EA97D7026F30}"/>
              </a:ext>
            </a:extLst>
          </p:cNvPr>
          <p:cNvSpPr/>
          <p:nvPr/>
        </p:nvSpPr>
        <p:spPr>
          <a:xfrm>
            <a:off x="6529715" y="2720597"/>
            <a:ext cx="5366825" cy="3721540"/>
          </a:xfrm>
          <a:prstGeom prst="cloud">
            <a:avLst/>
          </a:prstGeom>
          <a:solidFill>
            <a:schemeClr val="bg2">
              <a:lumMod val="90000"/>
              <a:alpha val="65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sz="3600" dirty="0">
                <a:solidFill>
                  <a:schemeClr val="tx1"/>
                </a:solidFill>
              </a:rPr>
              <a:t>Client sees none of this!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D2AB2977-A6A5-48C3-B22E-E8322B8C8763}"/>
              </a:ext>
            </a:extLst>
          </p:cNvPr>
          <p:cNvSpPr/>
          <p:nvPr/>
        </p:nvSpPr>
        <p:spPr>
          <a:xfrm>
            <a:off x="2676425" y="3888016"/>
            <a:ext cx="2743199" cy="161245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>
                <a:solidFill>
                  <a:schemeClr val="tx1"/>
                </a:solidFill>
                <a:latin typeface="Ink Free" panose="03080402000500000000" pitchFamily="66" charset="0"/>
              </a:rPr>
              <a:t>For the time being, our examples will only have one layer, so you don't have to worry about this immediately.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REST Principl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 defTabSz="1369804">
              <a:defRPr sz="4740" spc="-94"/>
            </a:lvl1pPr>
          </a:lstStyle>
          <a:p>
            <a:r>
              <a:rPr lang="en-US" dirty="0"/>
              <a:t>Uniform </a:t>
            </a:r>
            <a:r>
              <a:rPr lang="en-US" dirty="0" err="1"/>
              <a:t>cacheability</a:t>
            </a:r>
            <a:endParaRPr dirty="0"/>
          </a:p>
        </p:txBody>
      </p:sp>
      <p:sp>
        <p:nvSpPr>
          <p:cNvPr id="376" name="Enables use of generic caches that don’t know anything about the structure of what they cache - just what can be cached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Requests and responses are clearly classified as cacheable or not</a:t>
            </a:r>
          </a:p>
          <a:p>
            <a:r>
              <a:rPr dirty="0"/>
              <a:t>Enables use of generic caches that don’t know </a:t>
            </a:r>
            <a:r>
              <a:rPr b="1" dirty="0"/>
              <a:t>anything </a:t>
            </a:r>
            <a:r>
              <a:rPr dirty="0"/>
              <a:t>about the structure of what they cache - just what can be cached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6BEF845-12C4-4CE9-8FB3-24E7521B2973}"/>
              </a:ext>
            </a:extLst>
          </p:cNvPr>
          <p:cNvGrpSpPr/>
          <p:nvPr/>
        </p:nvGrpSpPr>
        <p:grpSpPr>
          <a:xfrm>
            <a:off x="6392804" y="3429000"/>
            <a:ext cx="5340731" cy="2842597"/>
            <a:chOff x="3425635" y="3687412"/>
            <a:chExt cx="5340731" cy="2842597"/>
          </a:xfrm>
        </p:grpSpPr>
        <p:grpSp>
          <p:nvGrpSpPr>
            <p:cNvPr id="379" name="Group"/>
            <p:cNvGrpSpPr/>
            <p:nvPr/>
          </p:nvGrpSpPr>
          <p:grpSpPr>
            <a:xfrm>
              <a:off x="3425635" y="3881538"/>
              <a:ext cx="930648" cy="983900"/>
              <a:chOff x="0" y="0"/>
              <a:chExt cx="1323586" cy="1399323"/>
            </a:xfrm>
          </p:grpSpPr>
          <p:pic>
            <p:nvPicPr>
              <p:cNvPr id="377" name="Image" descr="Image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76904" y="0"/>
                <a:ext cx="634701" cy="930894"/>
              </a:xfrm>
              <a:prstGeom prst="rect">
                <a:avLst/>
              </a:prstGeom>
              <a:ln w="3175" cap="flat">
                <a:noFill/>
                <a:miter lim="400000"/>
              </a:ln>
              <a:effectLst/>
            </p:spPr>
          </p:pic>
          <p:sp>
            <p:nvSpPr>
              <p:cNvPr id="378" name="Client"/>
              <p:cNvSpPr txBox="1"/>
              <p:nvPr/>
            </p:nvSpPr>
            <p:spPr>
              <a:xfrm>
                <a:off x="0" y="838400"/>
                <a:ext cx="1323587" cy="560924"/>
              </a:xfrm>
              <a:prstGeom prst="rect">
                <a:avLst/>
              </a:prstGeom>
              <a:noFill/>
              <a:ln w="3175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26789" tIns="26789" rIns="26789" bIns="26789" numCol="1" anchor="ctr">
                <a:noAutofit/>
              </a:bodyPr>
              <a:lstStyle>
                <a:lvl1pPr defTabSz="584200">
                  <a:defRPr sz="1800">
                    <a:solidFill>
                      <a:srgbClr val="000000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lvl1pPr>
              </a:lstStyle>
              <a:p>
                <a:r>
                  <a:rPr sz="1266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Client</a:t>
                </a:r>
              </a:p>
            </p:txBody>
          </p:sp>
        </p:grpSp>
        <p:sp>
          <p:nvSpPr>
            <p:cNvPr id="380" name="Server"/>
            <p:cNvSpPr/>
            <p:nvPr/>
          </p:nvSpPr>
          <p:spPr>
            <a:xfrm>
              <a:off x="7498698" y="4038625"/>
              <a:ext cx="1267668" cy="669727"/>
            </a:xfrm>
            <a:prstGeom prst="rect">
              <a:avLst/>
            </a:prstGeom>
            <a:solidFill>
              <a:srgbClr val="648299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26789" tIns="26789" rIns="26789" bIns="26789" anchor="ctr"/>
            <a:lstStyle>
              <a:lvl1pPr defTabSz="584200">
                <a:defRPr sz="2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1547" dirty="0">
                  <a:latin typeface="Helvetica" panose="020B0604020202020204" pitchFamily="34" charset="0"/>
                  <a:cs typeface="Helvetica" panose="020B0604020202020204" pitchFamily="34" charset="0"/>
                </a:rPr>
                <a:t>Server</a:t>
              </a:r>
            </a:p>
          </p:txBody>
        </p:sp>
        <p:sp>
          <p:nvSpPr>
            <p:cNvPr id="381" name="Line"/>
            <p:cNvSpPr/>
            <p:nvPr/>
          </p:nvSpPr>
          <p:spPr>
            <a:xfrm>
              <a:off x="4164947" y="4321060"/>
              <a:ext cx="3330302" cy="1"/>
            </a:xfrm>
            <a:prstGeom prst="line">
              <a:avLst/>
            </a:prstGeom>
            <a:ln w="76200">
              <a:solidFill>
                <a:srgbClr val="000000"/>
              </a:solidFill>
              <a:miter lim="400000"/>
              <a:tailEnd type="triangle"/>
            </a:ln>
          </p:spPr>
          <p:txBody>
            <a:bodyPr lIns="19050" tIns="19050" rIns="19050" bIns="19050" anchor="ctr"/>
            <a:lstStyle/>
            <a:p>
              <a:endParaRPr sz="1266"/>
            </a:p>
          </p:txBody>
        </p:sp>
        <p:sp>
          <p:nvSpPr>
            <p:cNvPr id="382" name="Server"/>
            <p:cNvSpPr/>
            <p:nvPr/>
          </p:nvSpPr>
          <p:spPr>
            <a:xfrm>
              <a:off x="7498698" y="4949453"/>
              <a:ext cx="1267668" cy="669727"/>
            </a:xfrm>
            <a:prstGeom prst="rect">
              <a:avLst/>
            </a:prstGeom>
            <a:solidFill>
              <a:srgbClr val="648299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26789" tIns="26789" rIns="26789" bIns="26789" anchor="ctr"/>
            <a:lstStyle>
              <a:lvl1pPr defTabSz="584200">
                <a:defRPr sz="2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1547" dirty="0">
                  <a:latin typeface="Helvetica" panose="020B0604020202020204" pitchFamily="34" charset="0"/>
                  <a:cs typeface="Helvetica" panose="020B0604020202020204" pitchFamily="34" charset="0"/>
                </a:rPr>
                <a:t>Server</a:t>
              </a:r>
            </a:p>
          </p:txBody>
        </p:sp>
        <p:sp>
          <p:nvSpPr>
            <p:cNvPr id="383" name="Server"/>
            <p:cNvSpPr/>
            <p:nvPr/>
          </p:nvSpPr>
          <p:spPr>
            <a:xfrm>
              <a:off x="7498698" y="5860282"/>
              <a:ext cx="1267668" cy="669727"/>
            </a:xfrm>
            <a:prstGeom prst="rect">
              <a:avLst/>
            </a:prstGeom>
            <a:solidFill>
              <a:srgbClr val="648299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26789" tIns="26789" rIns="26789" bIns="26789" anchor="ctr"/>
            <a:lstStyle>
              <a:lvl1pPr defTabSz="584200">
                <a:defRPr sz="2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1547" dirty="0">
                  <a:latin typeface="Helvetica" panose="020B0604020202020204" pitchFamily="34" charset="0"/>
                  <a:cs typeface="Helvetica" panose="020B0604020202020204" pitchFamily="34" charset="0"/>
                </a:rPr>
                <a:t>Server</a:t>
              </a:r>
            </a:p>
          </p:txBody>
        </p:sp>
        <p:sp>
          <p:nvSpPr>
            <p:cNvPr id="384" name="Line"/>
            <p:cNvSpPr/>
            <p:nvPr/>
          </p:nvSpPr>
          <p:spPr>
            <a:xfrm>
              <a:off x="4164947" y="4373488"/>
              <a:ext cx="3337786" cy="915156"/>
            </a:xfrm>
            <a:prstGeom prst="line">
              <a:avLst/>
            </a:prstGeom>
            <a:ln w="76200">
              <a:solidFill>
                <a:srgbClr val="000000"/>
              </a:solidFill>
              <a:miter lim="400000"/>
              <a:tailEnd type="triangle"/>
            </a:ln>
          </p:spPr>
          <p:txBody>
            <a:bodyPr lIns="19050" tIns="19050" rIns="19050" bIns="19050" anchor="ctr"/>
            <a:lstStyle/>
            <a:p>
              <a:endParaRPr sz="1266"/>
            </a:p>
          </p:txBody>
        </p:sp>
        <p:sp>
          <p:nvSpPr>
            <p:cNvPr id="385" name="Line"/>
            <p:cNvSpPr/>
            <p:nvPr/>
          </p:nvSpPr>
          <p:spPr>
            <a:xfrm>
              <a:off x="4254244" y="4410357"/>
              <a:ext cx="3164761" cy="1771313"/>
            </a:xfrm>
            <a:prstGeom prst="line">
              <a:avLst/>
            </a:prstGeom>
            <a:ln w="76200">
              <a:solidFill>
                <a:srgbClr val="000000"/>
              </a:solidFill>
              <a:miter lim="400000"/>
              <a:tailEnd type="triangle"/>
            </a:ln>
          </p:spPr>
          <p:txBody>
            <a:bodyPr lIns="19050" tIns="19050" rIns="19050" bIns="19050" anchor="ctr"/>
            <a:lstStyle/>
            <a:p>
              <a:endParaRPr sz="1266"/>
            </a:p>
          </p:txBody>
        </p:sp>
        <p:sp>
          <p:nvSpPr>
            <p:cNvPr id="386" name="Request 1"/>
            <p:cNvSpPr txBox="1"/>
            <p:nvPr/>
          </p:nvSpPr>
          <p:spPr>
            <a:xfrm>
              <a:off x="5578434" y="4035671"/>
              <a:ext cx="689420" cy="233269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19050" tIns="19050" rIns="19050" bIns="19050" anchor="ctr">
              <a:spAutoFit/>
            </a:bodyPr>
            <a:lstStyle/>
            <a:p>
              <a:r>
                <a:rPr sz="1266"/>
                <a:t>Request 1</a:t>
              </a:r>
            </a:p>
          </p:txBody>
        </p:sp>
        <p:sp>
          <p:nvSpPr>
            <p:cNvPr id="387" name="Request 2"/>
            <p:cNvSpPr txBox="1"/>
            <p:nvPr/>
          </p:nvSpPr>
          <p:spPr>
            <a:xfrm rot="1087927">
              <a:off x="6234647" y="4724850"/>
              <a:ext cx="689420" cy="233269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19050" tIns="19050" rIns="19050" bIns="19050" anchor="ctr">
              <a:spAutoFit/>
            </a:bodyPr>
            <a:lstStyle/>
            <a:p>
              <a:r>
                <a:rPr sz="1266"/>
                <a:t>Request 2</a:t>
              </a:r>
            </a:p>
          </p:txBody>
        </p:sp>
        <p:sp>
          <p:nvSpPr>
            <p:cNvPr id="388" name="Request 3"/>
            <p:cNvSpPr txBox="1"/>
            <p:nvPr/>
          </p:nvSpPr>
          <p:spPr>
            <a:xfrm rot="1659069">
              <a:off x="6002476" y="5262325"/>
              <a:ext cx="689420" cy="233269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19050" tIns="19050" rIns="19050" bIns="19050" anchor="ctr">
              <a:spAutoFit/>
            </a:bodyPr>
            <a:lstStyle/>
            <a:p>
              <a:r>
                <a:rPr sz="1266"/>
                <a:t>Request 3</a:t>
              </a:r>
            </a:p>
          </p:txBody>
        </p:sp>
        <p:grpSp>
          <p:nvGrpSpPr>
            <p:cNvPr id="391" name="Group"/>
            <p:cNvGrpSpPr/>
            <p:nvPr/>
          </p:nvGrpSpPr>
          <p:grpSpPr>
            <a:xfrm>
              <a:off x="4608508" y="3687412"/>
              <a:ext cx="1075872" cy="1627589"/>
              <a:chOff x="0" y="-21084"/>
              <a:chExt cx="1530127" cy="2314791"/>
            </a:xfrm>
          </p:grpSpPr>
          <p:pic>
            <p:nvPicPr>
              <p:cNvPr id="389" name="Image" descr="Image"/>
              <p:cNvPicPr>
                <a:picLocks noChangeAspect="1"/>
              </p:cNvPicPr>
              <p:nvPr/>
            </p:nvPicPr>
            <p:blipFill>
              <a:blip r:embed="rId3"/>
              <a:srcRect r="71137"/>
              <a:stretch>
                <a:fillRect/>
              </a:stretch>
            </p:blipFill>
            <p:spPr>
              <a:xfrm>
                <a:off x="326562" y="214496"/>
                <a:ext cx="923257" cy="2079211"/>
              </a:xfrm>
              <a:prstGeom prst="rect">
                <a:avLst/>
              </a:prstGeom>
              <a:ln w="3175" cap="flat">
                <a:noFill/>
                <a:miter lim="400000"/>
              </a:ln>
              <a:effectLst/>
            </p:spPr>
          </p:pic>
          <p:sp>
            <p:nvSpPr>
              <p:cNvPr id="390" name="3rd party cache"/>
              <p:cNvSpPr txBox="1"/>
              <p:nvPr/>
            </p:nvSpPr>
            <p:spPr>
              <a:xfrm>
                <a:off x="0" y="-21084"/>
                <a:ext cx="1530127" cy="331760"/>
              </a:xfrm>
              <a:prstGeom prst="rect">
                <a:avLst/>
              </a:prstGeom>
              <a:noFill/>
              <a:ln w="3175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none" lIns="19050" tIns="19050" rIns="19050" bIns="19050" numCol="1" anchor="ctr">
                <a:spAutoFit/>
              </a:bodyPr>
              <a:lstStyle>
                <a:lvl1pPr>
                  <a:defRPr b="1">
                    <a:solidFill>
                      <a:srgbClr val="000000"/>
                    </a:solidFill>
                  </a:defRPr>
                </a:lvl1pPr>
              </a:lstStyle>
              <a:p>
                <a:r>
                  <a:rPr sz="1266"/>
                  <a:t>3rd party cache</a:t>
                </a:r>
              </a:p>
            </p:txBody>
          </p:sp>
        </p:grp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7840361D-D1AA-4DCE-B30E-490FCCD84C82}"/>
              </a:ext>
            </a:extLst>
          </p:cNvPr>
          <p:cNvSpPr/>
          <p:nvPr/>
        </p:nvSpPr>
        <p:spPr>
          <a:xfrm>
            <a:off x="2147157" y="4123353"/>
            <a:ext cx="2743199" cy="18445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>
                <a:solidFill>
                  <a:schemeClr val="tx1"/>
                </a:solidFill>
                <a:latin typeface="Ink Free" panose="03080402000500000000" pitchFamily="66" charset="0"/>
              </a:rPr>
              <a:t>This involves more systems stuff than we will normally get involved with, so you don't have to worry about this immediately.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8B13D-A05B-45A9-9896-5894169B9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 to Uniform Interface:</a:t>
            </a:r>
            <a:br>
              <a:rPr lang="en-US" dirty="0"/>
            </a:br>
            <a:r>
              <a:rPr lang="en-US" dirty="0"/>
              <a:t>Nouns are represented as URIs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2D8AD3-FCBD-4FD6-AEBF-B423B842DE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 a RESTful system, the server is visualized as a store of resources (nouns), each of which has some data associated with it.</a:t>
            </a:r>
          </a:p>
          <a:p>
            <a:r>
              <a:rPr lang="en-US" dirty="0"/>
              <a:t>URIs represent these resources</a:t>
            </a:r>
          </a:p>
          <a:p>
            <a:r>
              <a:rPr lang="en-US" dirty="0"/>
              <a:t>Examples: </a:t>
            </a:r>
          </a:p>
          <a:p>
            <a:pPr lvl="1"/>
            <a:r>
              <a:rPr lang="en-US" dirty="0">
                <a:latin typeface="Consolas" panose="020B0609020204030204" pitchFamily="49" charset="0"/>
              </a:rPr>
              <a:t>/cities/</a:t>
            </a:r>
            <a:r>
              <a:rPr lang="en-US" dirty="0" err="1">
                <a:latin typeface="Consolas" panose="020B0609020204030204" pitchFamily="49" charset="0"/>
              </a:rPr>
              <a:t>losangeles</a:t>
            </a:r>
            <a:endParaRPr lang="en-US" dirty="0">
              <a:latin typeface="Consolas" panose="020B0609020204030204" pitchFamily="49" charset="0"/>
            </a:endParaRPr>
          </a:p>
          <a:p>
            <a:pPr lvl="1"/>
            <a:r>
              <a:rPr lang="en-US" dirty="0">
                <a:latin typeface="Consolas" panose="020B0609020204030204" pitchFamily="49" charset="0"/>
              </a:rPr>
              <a:t>/transcripts/00345/graduate  </a:t>
            </a:r>
            <a:r>
              <a:rPr lang="en-US" dirty="0"/>
              <a:t>(student 00345 has several transcripts in the system; this is the graduate one)</a:t>
            </a:r>
          </a:p>
          <a:p>
            <a:r>
              <a:rPr lang="en-US" dirty="0"/>
              <a:t>Anti-examples:     </a:t>
            </a:r>
          </a:p>
          <a:p>
            <a:pPr lvl="1"/>
            <a:r>
              <a:rPr lang="en-US" dirty="0">
                <a:latin typeface="Consolas" panose="020B0609020204030204" pitchFamily="49" charset="0"/>
                <a:sym typeface="Menlo Regular"/>
              </a:rPr>
              <a:t>/</a:t>
            </a:r>
            <a:r>
              <a:rPr lang="en-US" dirty="0" err="1">
                <a:latin typeface="Consolas" panose="020B0609020204030204" pitchFamily="49" charset="0"/>
                <a:sym typeface="Menlo Regular"/>
              </a:rPr>
              <a:t>getCity</a:t>
            </a:r>
            <a:r>
              <a:rPr lang="en-US" dirty="0">
                <a:latin typeface="Consolas" panose="020B0609020204030204" pitchFamily="49" charset="0"/>
                <a:sym typeface="Menlo Regular"/>
              </a:rPr>
              <a:t>/</a:t>
            </a:r>
            <a:r>
              <a:rPr lang="en-US" dirty="0" err="1">
                <a:latin typeface="Consolas" panose="020B0609020204030204" pitchFamily="49" charset="0"/>
                <a:sym typeface="Menlo Regular"/>
              </a:rPr>
              <a:t>losangeles</a:t>
            </a:r>
            <a:endParaRPr lang="en-US" dirty="0">
              <a:latin typeface="Consolas" panose="020B0609020204030204" pitchFamily="49" charset="0"/>
              <a:sym typeface="Menlo Regular"/>
            </a:endParaRPr>
          </a:p>
          <a:p>
            <a:pPr lvl="1"/>
            <a:r>
              <a:rPr lang="en-US" dirty="0">
                <a:latin typeface="Consolas" panose="020B0609020204030204" pitchFamily="49" charset="0"/>
                <a:sym typeface="Menlo Regular"/>
              </a:rPr>
              <a:t>/</a:t>
            </a:r>
            <a:r>
              <a:rPr lang="en-US" dirty="0" err="1">
                <a:latin typeface="Consolas" panose="020B0609020204030204" pitchFamily="49" charset="0"/>
                <a:sym typeface="Menlo Regular"/>
              </a:rPr>
              <a:t>getCitybyID</a:t>
            </a:r>
            <a:r>
              <a:rPr lang="en-US" dirty="0">
                <a:latin typeface="Consolas" panose="020B0609020204030204" pitchFamily="49" charset="0"/>
                <a:sym typeface="Menlo Regular"/>
              </a:rPr>
              <a:t>/50654</a:t>
            </a:r>
          </a:p>
          <a:p>
            <a:pPr lvl="1"/>
            <a:r>
              <a:rPr lang="en-US" dirty="0">
                <a:latin typeface="Consolas" panose="020B0609020204030204" pitchFamily="49" charset="0"/>
                <a:sym typeface="Menlo Regular"/>
              </a:rPr>
              <a:t>/</a:t>
            </a:r>
            <a:r>
              <a:rPr lang="en-US" dirty="0" err="1">
                <a:latin typeface="Consolas" panose="020B0609020204030204" pitchFamily="49" charset="0"/>
                <a:sym typeface="Menlo Regular"/>
              </a:rPr>
              <a:t>Cities.php?id</a:t>
            </a:r>
            <a:r>
              <a:rPr lang="en-US" dirty="0">
                <a:latin typeface="Consolas" panose="020B0609020204030204" pitchFamily="49" charset="0"/>
                <a:sym typeface="Menlo Regular"/>
              </a:rPr>
              <a:t>=50654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A53B94-0071-4F34-BB2E-E2162481D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3F40E7D-8B97-495A-9123-D14C0D90BDD2}"/>
              </a:ext>
            </a:extLst>
          </p:cNvPr>
          <p:cNvSpPr/>
          <p:nvPr/>
        </p:nvSpPr>
        <p:spPr>
          <a:xfrm>
            <a:off x="8944181" y="2639773"/>
            <a:ext cx="2743199" cy="157845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>
                <a:solidFill>
                  <a:schemeClr val="tx1"/>
                </a:solidFill>
                <a:latin typeface="Ink Free" panose="03080402000500000000" pitchFamily="66" charset="0"/>
              </a:rPr>
              <a:t>Useful heuristic:  if you were keeping this data in a bunch of files, what would the directory structure look like?</a:t>
            </a:r>
          </a:p>
        </p:txBody>
      </p:sp>
    </p:spTree>
    <p:extLst>
      <p:ext uri="{BB962C8B-B14F-4D97-AF65-F5344CB8AC3E}">
        <p14:creationId xmlns:p14="http://schemas.microsoft.com/office/powerpoint/2010/main" val="2618463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86D9C-DEF5-4E19-83B1-660BD2FD5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Verbs are represented as http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7D378-1043-401F-A839-4103FFB07A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In REST, there are four things you can do with a resource</a:t>
            </a:r>
          </a:p>
          <a:p>
            <a:r>
              <a:rPr lang="en-US" dirty="0"/>
              <a:t>POST: requests the server to create a resource</a:t>
            </a:r>
          </a:p>
          <a:p>
            <a:pPr lvl="1"/>
            <a:r>
              <a:rPr lang="en-US" dirty="0"/>
              <a:t>there are several ways in which the value for the new resource can be transmitted (more In a minute)</a:t>
            </a:r>
          </a:p>
          <a:p>
            <a:r>
              <a:rPr lang="en-US" dirty="0"/>
              <a:t>GET: requests the server to respond with a representation of the resource</a:t>
            </a:r>
          </a:p>
          <a:p>
            <a:r>
              <a:rPr lang="en-US" dirty="0"/>
              <a:t>PUT: requests the server to replace the value of the resource by the given value</a:t>
            </a:r>
          </a:p>
          <a:p>
            <a:r>
              <a:rPr lang="en-US" dirty="0"/>
              <a:t>DELETE: requests the server to delete the resource	</a:t>
            </a:r>
          </a:p>
          <a:p>
            <a:pPr marL="0" indent="0">
              <a:buNone/>
            </a:pP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CE5C03-C3AA-4861-A4C0-E3180364C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7671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33575-0593-49FD-831F-131BB6CC7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 for this Lesson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21ECCD-9823-405F-AA9A-D0CC235AD5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By the end of this lesson you should be able to:</a:t>
            </a:r>
          </a:p>
          <a:p>
            <a:pPr lvl="1"/>
            <a:r>
              <a:rPr lang="en-US" dirty="0"/>
              <a:t>Explain the basic principles of RESTful protocols</a:t>
            </a:r>
          </a:p>
          <a:p>
            <a:pPr lvl="1"/>
            <a:r>
              <a:rPr lang="en-US" dirty="0"/>
              <a:t>Examine a protocol and suggest ways in which it either adheres to or violates the REST principles.</a:t>
            </a:r>
          </a:p>
          <a:p>
            <a:pPr lvl="1"/>
            <a:endParaRPr lang="en-US" dirty="0"/>
          </a:p>
          <a:p>
            <a:pPr lvl="2"/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CB1048-3EB8-4281-8361-E7EB70F6F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0510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D70C7-B340-4073-86CC-3471F7FC2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 say you want parameters?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627A3A-AF61-464D-91D4-BF67611F41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00160"/>
            <a:ext cx="9255370" cy="479513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There are at least 3 ways to associate parameters with a request: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path parameters</a:t>
            </a:r>
            <a:r>
              <a:rPr lang="en-US" dirty="0"/>
              <a:t>.  These specify portions of the path to the resource.  For example, your REST protocol might allow a path like</a:t>
            </a:r>
          </a:p>
          <a:p>
            <a:pPr lvl="1"/>
            <a:endParaRPr lang="en-US" dirty="0"/>
          </a:p>
          <a:p>
            <a:pPr marL="914400" lvl="2" indent="0">
              <a:buNone/>
            </a:pPr>
            <a:r>
              <a:rPr lang="en-US" dirty="0">
                <a:latin typeface="Consolas" panose="020B0609020204030204" pitchFamily="49" charset="0"/>
              </a:rPr>
              <a:t>/transcripts/00345/graduate</a:t>
            </a:r>
          </a:p>
          <a:p>
            <a:pPr marL="914400" lvl="2" indent="0">
              <a:buNone/>
            </a:pPr>
            <a:r>
              <a:rPr lang="en-US" dirty="0"/>
              <a:t> 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query parameters</a:t>
            </a:r>
            <a:r>
              <a:rPr lang="en-US" dirty="0"/>
              <a:t>.  These are part of the URI and are typically used as search items.  For example, your REST protocol might allow a path like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dirty="0">
                <a:latin typeface="Consolas" panose="020B0609020204030204" pitchFamily="49" charset="0"/>
              </a:rPr>
              <a:t>/transcripts/</a:t>
            </a:r>
            <a:r>
              <a:rPr lang="en-US" dirty="0" err="1">
                <a:latin typeface="Consolas" panose="020B0609020204030204" pitchFamily="49" charset="0"/>
              </a:rPr>
              <a:t>graduate?lastname</a:t>
            </a:r>
            <a:r>
              <a:rPr lang="en-US" dirty="0">
                <a:latin typeface="Consolas" panose="020B0609020204030204" pitchFamily="49" charset="0"/>
              </a:rPr>
              <a:t>=</a:t>
            </a:r>
            <a:r>
              <a:rPr lang="en-US" dirty="0" err="1">
                <a:latin typeface="Consolas" panose="020B0609020204030204" pitchFamily="49" charset="0"/>
              </a:rPr>
              <a:t>covey&amp;firstname</a:t>
            </a:r>
            <a:r>
              <a:rPr lang="en-US" dirty="0">
                <a:latin typeface="Consolas" panose="020B0609020204030204" pitchFamily="49" charset="0"/>
              </a:rPr>
              <a:t>=</a:t>
            </a:r>
            <a:r>
              <a:rPr lang="en-US" dirty="0" err="1">
                <a:latin typeface="Consolas" panose="020B0609020204030204" pitchFamily="49" charset="0"/>
              </a:rPr>
              <a:t>avery</a:t>
            </a:r>
            <a:endParaRPr lang="en-US" dirty="0">
              <a:latin typeface="Consolas" panose="020B0609020204030204" pitchFamily="49" charset="0"/>
            </a:endParaRPr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>
                <a:solidFill>
                  <a:srgbClr val="FF0000"/>
                </a:solidFill>
              </a:rPr>
              <a:t>body parameters</a:t>
            </a:r>
            <a:r>
              <a:rPr lang="en-US" dirty="0"/>
              <a:t>.  These are like query parameters, except that they are placed in the first line of the body.  This is typically done only for POST or PUT requests.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7F7CAC-D603-4A40-9124-FD5EB11A4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9890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RESTful Microservices"/>
          <p:cNvSpPr txBox="1"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>
            <a:lvl1pPr defTabSz="1369804">
              <a:defRPr sz="4740" spc="-94"/>
            </a:lvl1pPr>
          </a:lstStyle>
          <a:p>
            <a:r>
              <a:rPr lang="en-US" dirty="0"/>
              <a:t>Example interface #1: a </a:t>
            </a:r>
            <a:r>
              <a:rPr lang="en-US" dirty="0" err="1"/>
              <a:t>todo</a:t>
            </a:r>
            <a:r>
              <a:rPr lang="en-US" dirty="0"/>
              <a:t>-list manager</a:t>
            </a:r>
          </a:p>
        </p:txBody>
      </p:sp>
      <p:sp>
        <p:nvSpPr>
          <p:cNvPr id="491" name="Resource: /todos…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Resource: </a:t>
            </a:r>
            <a:r>
              <a:rPr lang="en-US" dirty="0">
                <a:sym typeface="Menlo Regular"/>
              </a:rPr>
              <a:t>/</a:t>
            </a:r>
            <a:r>
              <a:rPr lang="en-US" dirty="0" err="1">
                <a:sym typeface="Menlo Regular"/>
              </a:rPr>
              <a:t>todos</a:t>
            </a:r>
            <a:endParaRPr lang="en-US" dirty="0">
              <a:sym typeface="Menlo Regular"/>
            </a:endParaRPr>
          </a:p>
          <a:p>
            <a:pPr lvl="1"/>
            <a:r>
              <a:rPr lang="en-US" dirty="0">
                <a:sym typeface="Menlo Regular"/>
              </a:rPr>
              <a:t>GET /</a:t>
            </a:r>
            <a:r>
              <a:rPr lang="en-US" dirty="0" err="1">
                <a:sym typeface="Menlo Regular"/>
              </a:rPr>
              <a:t>todos</a:t>
            </a:r>
            <a:r>
              <a:rPr lang="en-US" dirty="0"/>
              <a:t>   - get list all of my </a:t>
            </a:r>
            <a:r>
              <a:rPr lang="en-US" dirty="0" err="1"/>
              <a:t>todo</a:t>
            </a:r>
            <a:r>
              <a:rPr lang="en-US" dirty="0"/>
              <a:t> items</a:t>
            </a:r>
          </a:p>
          <a:p>
            <a:pPr lvl="1"/>
            <a:r>
              <a:rPr lang="en-US" dirty="0">
                <a:sym typeface="Menlo Regular"/>
              </a:rPr>
              <a:t>POST /</a:t>
            </a:r>
            <a:r>
              <a:rPr lang="en-US" dirty="0" err="1">
                <a:sym typeface="Menlo Regular"/>
              </a:rPr>
              <a:t>todos</a:t>
            </a:r>
            <a:r>
              <a:rPr lang="en-US" dirty="0"/>
              <a:t> - create a new </a:t>
            </a:r>
            <a:r>
              <a:rPr lang="en-US" dirty="0" err="1"/>
              <a:t>todo</a:t>
            </a:r>
            <a:r>
              <a:rPr lang="en-US" dirty="0"/>
              <a:t> item (data in body)</a:t>
            </a:r>
          </a:p>
          <a:p>
            <a:r>
              <a:rPr lang="en-US" dirty="0"/>
              <a:t>Resource: </a:t>
            </a:r>
            <a:r>
              <a:rPr lang="en-US" dirty="0">
                <a:sym typeface="Menlo Regular"/>
              </a:rPr>
              <a:t>/</a:t>
            </a:r>
            <a:r>
              <a:rPr lang="en-US" dirty="0" err="1">
                <a:sym typeface="Menlo Regular"/>
              </a:rPr>
              <a:t>todos</a:t>
            </a:r>
            <a:r>
              <a:rPr lang="en-US" dirty="0">
                <a:sym typeface="Menlo Regular"/>
              </a:rPr>
              <a:t>/:</a:t>
            </a:r>
            <a:r>
              <a:rPr lang="en-US" dirty="0" err="1">
                <a:sym typeface="Menlo Regular"/>
              </a:rPr>
              <a:t>todoItemID</a:t>
            </a:r>
            <a:r>
              <a:rPr lang="en-US" dirty="0">
                <a:sym typeface="Menlo Regular"/>
              </a:rPr>
              <a:t>  </a:t>
            </a:r>
          </a:p>
          <a:p>
            <a:pPr lvl="1"/>
            <a:r>
              <a:rPr lang="en-US" dirty="0">
                <a:sym typeface="Menlo Regular"/>
              </a:rPr>
              <a:t>:</a:t>
            </a:r>
            <a:r>
              <a:rPr lang="en-US" dirty="0" err="1">
                <a:sym typeface="Menlo Regular"/>
              </a:rPr>
              <a:t>todoItemID</a:t>
            </a:r>
            <a:r>
              <a:rPr lang="en-US" dirty="0">
                <a:sym typeface="Menlo Regular"/>
              </a:rPr>
              <a:t> is a path parameter</a:t>
            </a:r>
          </a:p>
          <a:p>
            <a:pPr lvl="1"/>
            <a:r>
              <a:rPr lang="en-US" dirty="0">
                <a:sym typeface="Menlo Regular"/>
              </a:rPr>
              <a:t>GET /</a:t>
            </a:r>
            <a:r>
              <a:rPr lang="en-US" dirty="0" err="1">
                <a:sym typeface="Menlo Regular"/>
              </a:rPr>
              <a:t>todos</a:t>
            </a:r>
            <a:r>
              <a:rPr lang="en-US" dirty="0">
                <a:sym typeface="Menlo Regular"/>
              </a:rPr>
              <a:t>/:</a:t>
            </a:r>
            <a:r>
              <a:rPr lang="en-US" dirty="0" err="1">
                <a:sym typeface="Menlo Regular"/>
              </a:rPr>
              <a:t>todoItemID</a:t>
            </a:r>
            <a:r>
              <a:rPr lang="en-US" dirty="0"/>
              <a:t> - fetch a single item by id</a:t>
            </a:r>
          </a:p>
          <a:p>
            <a:pPr lvl="1"/>
            <a:r>
              <a:rPr lang="en-US" dirty="0">
                <a:sym typeface="Menlo Regular"/>
              </a:rPr>
              <a:t>PUT /</a:t>
            </a:r>
            <a:r>
              <a:rPr lang="en-US" dirty="0" err="1">
                <a:sym typeface="Menlo Regular"/>
              </a:rPr>
              <a:t>todos</a:t>
            </a:r>
            <a:r>
              <a:rPr lang="en-US" dirty="0">
                <a:sym typeface="Menlo Regular"/>
              </a:rPr>
              <a:t>/:</a:t>
            </a:r>
            <a:r>
              <a:rPr lang="en-US" dirty="0" err="1">
                <a:sym typeface="Menlo Regular"/>
              </a:rPr>
              <a:t>todoItemID</a:t>
            </a:r>
            <a:r>
              <a:rPr lang="en-US" dirty="0"/>
              <a:t> - update a single item (new data in body)</a:t>
            </a:r>
          </a:p>
          <a:p>
            <a:pPr lvl="1"/>
            <a:r>
              <a:rPr lang="en-US" dirty="0">
                <a:sym typeface="Menlo Regular"/>
              </a:rPr>
              <a:t>DELETE /</a:t>
            </a:r>
            <a:r>
              <a:rPr lang="en-US" dirty="0" err="1">
                <a:sym typeface="Menlo Regular"/>
              </a:rPr>
              <a:t>todos</a:t>
            </a:r>
            <a:r>
              <a:rPr lang="en-US" dirty="0">
                <a:sym typeface="Menlo Regular"/>
              </a:rPr>
              <a:t>/:</a:t>
            </a:r>
            <a:r>
              <a:rPr lang="en-US" dirty="0" err="1">
                <a:sym typeface="Menlo Regular"/>
              </a:rPr>
              <a:t>todoItemID</a:t>
            </a:r>
            <a:r>
              <a:rPr lang="en-US" dirty="0"/>
              <a:t> - delete a single item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FF29D-0AA8-4862-B590-E46005199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Interface #2: a database of transcripts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E2494B-C6FE-4CEE-8CF9-4676C4260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22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2AC5481-68CA-438C-8861-E65C973A62A4}"/>
              </a:ext>
            </a:extLst>
          </p:cNvPr>
          <p:cNvSpPr/>
          <p:nvPr/>
        </p:nvSpPr>
        <p:spPr>
          <a:xfrm>
            <a:off x="838200" y="1451549"/>
            <a:ext cx="11288152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POST /transcripts    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-- adds a new student to the database, 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-- returns an ID for this student. 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-- requires a body parameter 'name'. 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-- Multiple students may have the same name.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GET  /transcripts/:ID           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-- returns transcript for student with given ID.  Fails if no such student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DELETE /transcripts/:ID          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-- deletes transcript for student with the given ID, fails if no such student</a:t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POST /transcripts/: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studentID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/: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courseNumber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-- adds an entry in this student's transcript with given name and course.  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-- Requires a body parameter 'grade'. 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-- Fails if there is already an entry for this course in the student's transcript 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GET  /transcripts/: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studentID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/: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courseNumber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-- returns the student's grade in the specified course.  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-- Fails if student or course is missing.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GET  /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studentids?name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=string     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-- returns list of IDs for student with the given name</a:t>
            </a:r>
          </a:p>
          <a:p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EBD18AE-9BC2-4E6F-BD22-F7CA8B11D166}"/>
              </a:ext>
            </a:extLst>
          </p:cNvPr>
          <p:cNvSpPr/>
          <p:nvPr/>
        </p:nvSpPr>
        <p:spPr>
          <a:xfrm>
            <a:off x="8782403" y="1169699"/>
            <a:ext cx="2743199" cy="148909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>
                <a:solidFill>
                  <a:schemeClr val="tx1"/>
                </a:solidFill>
                <a:latin typeface="Ink Free" panose="03080402000500000000" pitchFamily="66" charset="0"/>
              </a:rPr>
              <a:t>Useful heuristic:  if you were keeping this data in a bunch of files, what would the directory structure look like?</a:t>
            </a:r>
          </a:p>
        </p:txBody>
      </p:sp>
      <p:sp>
        <p:nvSpPr>
          <p:cNvPr id="3" name="Arrow: Left 2">
            <a:extLst>
              <a:ext uri="{FF2B5EF4-FFF2-40B4-BE49-F238E27FC236}">
                <a16:creationId xmlns:a16="http://schemas.microsoft.com/office/drawing/2014/main" id="{6698AB07-991A-4D77-9C60-6663F993B9D1}"/>
              </a:ext>
            </a:extLst>
          </p:cNvPr>
          <p:cNvSpPr/>
          <p:nvPr/>
        </p:nvSpPr>
        <p:spPr>
          <a:xfrm>
            <a:off x="8149278" y="5688301"/>
            <a:ext cx="2327031" cy="1026962"/>
          </a:xfrm>
          <a:prstGeom prst="leftArrow">
            <a:avLst>
              <a:gd name="adj1" fmla="val 62113"/>
              <a:gd name="adj2" fmla="val 50000"/>
            </a:avLst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b="1" dirty="0">
                <a:solidFill>
                  <a:schemeClr val="tx1"/>
                </a:solidFill>
                <a:latin typeface="Ink Free" panose="03080402000500000000" pitchFamily="66" charset="0"/>
              </a:rPr>
              <a:t>Didn't seem to  fit the model, sorry </a:t>
            </a:r>
            <a:r>
              <a:rPr lang="en-US" b="1" dirty="0">
                <a:solidFill>
                  <a:schemeClr val="tx1"/>
                </a:solidFill>
                <a:latin typeface="Ink Free" panose="03080402000500000000" pitchFamily="66" charset="0"/>
                <a:sym typeface="Wingdings" panose="05000000000000000000" pitchFamily="2" charset="2"/>
              </a:rPr>
              <a:t></a:t>
            </a:r>
            <a:endParaRPr lang="en-US" b="1" dirty="0">
              <a:solidFill>
                <a:schemeClr val="tx1"/>
              </a:solidFill>
              <a:latin typeface="Ink Free" panose="03080402000500000000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3672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33575-0593-49FD-831F-131BB6CC7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Review: Learning Objectives for this Lesson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21ECCD-9823-405F-AA9A-D0CC235AD5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should now be able to:</a:t>
            </a:r>
          </a:p>
          <a:p>
            <a:pPr lvl="1"/>
            <a:r>
              <a:rPr lang="en-US" dirty="0"/>
              <a:t>Explain the basic principles of RESTful protocols</a:t>
            </a:r>
          </a:p>
          <a:p>
            <a:pPr lvl="1"/>
            <a:r>
              <a:rPr lang="en-US" dirty="0"/>
              <a:t>Examine a protocol and suggest ways in which it either adheres to or violates the REST principles.</a:t>
            </a:r>
          </a:p>
          <a:p>
            <a:pPr lvl="1"/>
            <a:endParaRPr lang="en-US" dirty="0"/>
          </a:p>
          <a:p>
            <a:pPr lvl="2"/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CB1048-3EB8-4281-8361-E7EB70F6F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9548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782C9-1CF8-40AE-A725-0968E5F17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steps...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9D61F8-F8AD-4DBB-8160-3A2A2DFCA2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071048-C09E-4AA0-A373-2A42FFDB9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2A807E73-8E10-49FA-A4B6-D0453AFED611}"/>
              </a:ext>
            </a:extLst>
          </p:cNvPr>
          <p:cNvSpPr txBox="1">
            <a:spLocks/>
          </p:cNvSpPr>
          <p:nvPr/>
        </p:nvSpPr>
        <p:spPr>
          <a:xfrm>
            <a:off x="990600" y="1652560"/>
            <a:ext cx="7887346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In our next lesson, we'll build a server for the transcript protocol, using express.js.</a:t>
            </a:r>
          </a:p>
          <a:p>
            <a:pPr lvl="1"/>
            <a:endParaRPr lang="en-US" dirty="0"/>
          </a:p>
          <a:p>
            <a:pPr lvl="2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33389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Services as API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1369804">
              <a:defRPr sz="4740" spc="-94"/>
            </a:lvl1pPr>
          </a:lstStyle>
          <a:p>
            <a:r>
              <a:rPr lang="en-US" dirty="0"/>
              <a:t>Your app relies on other apps for services</a:t>
            </a:r>
            <a:endParaRPr dirty="0"/>
          </a:p>
        </p:txBody>
      </p:sp>
      <p:sp>
        <p:nvSpPr>
          <p:cNvPr id="551" name="Authentication (Login with Google/Apple/Facebook)…"/>
          <p:cNvSpPr txBox="1">
            <a:spLocks noGrp="1"/>
          </p:cNvSpPr>
          <p:nvPr>
            <p:ph idx="1"/>
          </p:nvPr>
        </p:nvSpPr>
        <p:spPr>
          <a:xfrm>
            <a:off x="838199" y="1500160"/>
            <a:ext cx="8827838" cy="4351338"/>
          </a:xfrm>
          <a:prstGeom prst="rect">
            <a:avLst/>
          </a:prstGeom>
        </p:spPr>
        <p:txBody>
          <a:bodyPr/>
          <a:lstStyle/>
          <a:p>
            <a:r>
              <a:rPr dirty="0"/>
              <a:t>Authentication (Login with</a:t>
            </a:r>
            <a:r>
              <a:rPr lang="en-US" dirty="0"/>
              <a:t> </a:t>
            </a:r>
            <a:r>
              <a:rPr dirty="0"/>
              <a:t>Google/Apple/Facebook)</a:t>
            </a:r>
          </a:p>
          <a:p>
            <a:r>
              <a:rPr dirty="0"/>
              <a:t>Sending/receiving email (SendGrid, </a:t>
            </a:r>
            <a:r>
              <a:rPr dirty="0" err="1"/>
              <a:t>MailGun</a:t>
            </a:r>
            <a:r>
              <a:rPr dirty="0"/>
              <a:t>, MailChimp)</a:t>
            </a:r>
          </a:p>
          <a:p>
            <a:r>
              <a:rPr dirty="0"/>
              <a:t>Telephony, text messaging, video chat (Twilio)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3174D1D-642A-4654-A295-BF6C9DDB5C42}"/>
              </a:ext>
            </a:extLst>
          </p:cNvPr>
          <p:cNvGrpSpPr/>
          <p:nvPr/>
        </p:nvGrpSpPr>
        <p:grpSpPr>
          <a:xfrm>
            <a:off x="7274430" y="4489783"/>
            <a:ext cx="3824335" cy="1780775"/>
            <a:chOff x="6627316" y="370977"/>
            <a:chExt cx="3824335" cy="1780775"/>
          </a:xfrm>
        </p:grpSpPr>
        <p:sp>
          <p:nvSpPr>
            <p:cNvPr id="555" name="Productivity App"/>
            <p:cNvSpPr/>
            <p:nvPr/>
          </p:nvSpPr>
          <p:spPr>
            <a:xfrm>
              <a:off x="6627316" y="773209"/>
              <a:ext cx="714209" cy="716084"/>
            </a:xfrm>
            <a:prstGeom prst="rect">
              <a:avLst/>
            </a:prstGeom>
            <a:solidFill>
              <a:srgbClr val="516D7C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26789" tIns="26789" rIns="26789" bIns="26789"/>
            <a:lstStyle>
              <a:lvl1pPr algn="l" defTabSz="584200">
                <a:defRPr sz="8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Productivity App</a:t>
              </a:r>
            </a:p>
          </p:txBody>
        </p:sp>
        <p:sp>
          <p:nvSpPr>
            <p:cNvPr id="556" name="Frontend"/>
            <p:cNvSpPr/>
            <p:nvPr/>
          </p:nvSpPr>
          <p:spPr>
            <a:xfrm>
              <a:off x="6721863" y="913306"/>
              <a:ext cx="525116" cy="145145"/>
            </a:xfrm>
            <a:prstGeom prst="rect">
              <a:avLst/>
            </a:prstGeom>
            <a:solidFill>
              <a:srgbClr val="3284CC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26789" tIns="26789" rIns="26789" bIns="26789" anchor="ctr"/>
            <a:lstStyle>
              <a:lvl1pPr defTabSz="584200">
                <a:defRPr sz="8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Frontend</a:t>
              </a:r>
            </a:p>
          </p:txBody>
        </p:sp>
        <p:sp>
          <p:nvSpPr>
            <p:cNvPr id="557" name="“Dumb”…"/>
            <p:cNvSpPr/>
            <p:nvPr/>
          </p:nvSpPr>
          <p:spPr>
            <a:xfrm>
              <a:off x="6721863" y="1124880"/>
              <a:ext cx="525116" cy="305724"/>
            </a:xfrm>
            <a:prstGeom prst="rect">
              <a:avLst/>
            </a:prstGeom>
            <a:solidFill>
              <a:srgbClr val="3284CC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26789" tIns="26789" rIns="26789" bIns="26789"/>
            <a:lstStyle/>
            <a:p>
              <a:pPr defTabSz="410751">
                <a:defRPr sz="8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“Dumb”</a:t>
              </a:r>
            </a:p>
            <a:p>
              <a:pPr defTabSz="410751">
                <a:defRPr sz="8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App Server</a:t>
              </a:r>
            </a:p>
          </p:txBody>
        </p:sp>
        <p:sp>
          <p:nvSpPr>
            <p:cNvPr id="558" name="Line"/>
            <p:cNvSpPr/>
            <p:nvPr/>
          </p:nvSpPr>
          <p:spPr>
            <a:xfrm>
              <a:off x="6984420" y="1059925"/>
              <a:ext cx="1" cy="68619"/>
            </a:xfrm>
            <a:prstGeom prst="line">
              <a:avLst/>
            </a:prstGeom>
            <a:ln w="12700">
              <a:solidFill>
                <a:srgbClr val="000000"/>
              </a:solidFill>
              <a:miter lim="400000"/>
              <a:tailEnd type="triangle"/>
            </a:ln>
          </p:spPr>
          <p:txBody>
            <a:bodyPr lIns="26789" tIns="26789" rIns="26789" bIns="26789" anchor="ctr"/>
            <a:lstStyle/>
            <a:p>
              <a:pPr defTabSz="410751">
                <a:defRPr sz="2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547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59" name="Mod 1"/>
            <p:cNvSpPr/>
            <p:nvPr/>
          </p:nvSpPr>
          <p:spPr>
            <a:xfrm>
              <a:off x="7710841" y="485731"/>
              <a:ext cx="714210" cy="673710"/>
            </a:xfrm>
            <a:prstGeom prst="rect">
              <a:avLst/>
            </a:prstGeom>
            <a:solidFill>
              <a:srgbClr val="516D7C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26789" tIns="26789" rIns="26789" bIns="26789"/>
            <a:lstStyle>
              <a:lvl1pPr algn="l" defTabSz="584200">
                <a:defRPr sz="8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Mod 1</a:t>
              </a:r>
            </a:p>
          </p:txBody>
        </p:sp>
        <p:sp>
          <p:nvSpPr>
            <p:cNvPr id="560" name="REST service"/>
            <p:cNvSpPr/>
            <p:nvPr/>
          </p:nvSpPr>
          <p:spPr>
            <a:xfrm>
              <a:off x="7805388" y="642981"/>
              <a:ext cx="525116" cy="192499"/>
            </a:xfrm>
            <a:prstGeom prst="rect">
              <a:avLst/>
            </a:prstGeom>
            <a:solidFill>
              <a:srgbClr val="3284CC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26789" tIns="26789" rIns="26789" bIns="26789" anchor="ctr"/>
            <a:lstStyle>
              <a:lvl1pPr defTabSz="584200">
                <a:defRPr sz="8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REST service</a:t>
              </a:r>
            </a:p>
          </p:txBody>
        </p:sp>
        <p:sp>
          <p:nvSpPr>
            <p:cNvPr id="561" name="Database"/>
            <p:cNvSpPr/>
            <p:nvPr/>
          </p:nvSpPr>
          <p:spPr>
            <a:xfrm>
              <a:off x="7805388" y="952564"/>
              <a:ext cx="525116" cy="145145"/>
            </a:xfrm>
            <a:prstGeom prst="rect">
              <a:avLst/>
            </a:prstGeom>
            <a:solidFill>
              <a:srgbClr val="3284CC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26789" tIns="26789" rIns="26789" bIns="26789" anchor="ctr"/>
            <a:lstStyle>
              <a:lvl1pPr defTabSz="584200">
                <a:defRPr sz="8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Database</a:t>
              </a:r>
            </a:p>
          </p:txBody>
        </p:sp>
        <p:sp>
          <p:nvSpPr>
            <p:cNvPr id="562" name="Line"/>
            <p:cNvSpPr/>
            <p:nvPr/>
          </p:nvSpPr>
          <p:spPr>
            <a:xfrm>
              <a:off x="8067946" y="840063"/>
              <a:ext cx="1" cy="117885"/>
            </a:xfrm>
            <a:prstGeom prst="line">
              <a:avLst/>
            </a:prstGeom>
            <a:ln w="12700">
              <a:solidFill>
                <a:srgbClr val="000000"/>
              </a:solidFill>
              <a:miter lim="400000"/>
              <a:tailEnd type="triangle"/>
            </a:ln>
          </p:spPr>
          <p:txBody>
            <a:bodyPr lIns="26789" tIns="26789" rIns="26789" bIns="26789" anchor="ctr"/>
            <a:lstStyle/>
            <a:p>
              <a:pPr defTabSz="410751">
                <a:defRPr sz="2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547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63" name="Mod 2"/>
            <p:cNvSpPr/>
            <p:nvPr/>
          </p:nvSpPr>
          <p:spPr>
            <a:xfrm>
              <a:off x="8653594" y="485931"/>
              <a:ext cx="714209" cy="673710"/>
            </a:xfrm>
            <a:prstGeom prst="rect">
              <a:avLst/>
            </a:prstGeom>
            <a:solidFill>
              <a:srgbClr val="516D7C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26789" tIns="26789" rIns="26789" bIns="26789"/>
            <a:lstStyle>
              <a:lvl1pPr algn="l" defTabSz="584200">
                <a:defRPr sz="8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Mod 2</a:t>
              </a:r>
            </a:p>
          </p:txBody>
        </p:sp>
        <p:sp>
          <p:nvSpPr>
            <p:cNvPr id="564" name="REST service"/>
            <p:cNvSpPr/>
            <p:nvPr/>
          </p:nvSpPr>
          <p:spPr>
            <a:xfrm>
              <a:off x="8748141" y="643181"/>
              <a:ext cx="525116" cy="192499"/>
            </a:xfrm>
            <a:prstGeom prst="rect">
              <a:avLst/>
            </a:prstGeom>
            <a:solidFill>
              <a:srgbClr val="3284CC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26789" tIns="26789" rIns="26789" bIns="26789" anchor="ctr"/>
            <a:lstStyle>
              <a:lvl1pPr defTabSz="584200">
                <a:defRPr sz="8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REST service</a:t>
              </a:r>
            </a:p>
          </p:txBody>
        </p:sp>
        <p:sp>
          <p:nvSpPr>
            <p:cNvPr id="565" name="Database"/>
            <p:cNvSpPr/>
            <p:nvPr/>
          </p:nvSpPr>
          <p:spPr>
            <a:xfrm>
              <a:off x="8748141" y="952764"/>
              <a:ext cx="525116" cy="145145"/>
            </a:xfrm>
            <a:prstGeom prst="rect">
              <a:avLst/>
            </a:prstGeom>
            <a:solidFill>
              <a:srgbClr val="3284CC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26789" tIns="26789" rIns="26789" bIns="26789" anchor="ctr"/>
            <a:lstStyle>
              <a:lvl1pPr defTabSz="584200">
                <a:defRPr sz="8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Database</a:t>
              </a:r>
            </a:p>
          </p:txBody>
        </p:sp>
        <p:sp>
          <p:nvSpPr>
            <p:cNvPr id="566" name="Line"/>
            <p:cNvSpPr/>
            <p:nvPr/>
          </p:nvSpPr>
          <p:spPr>
            <a:xfrm>
              <a:off x="9010698" y="840263"/>
              <a:ext cx="1" cy="117885"/>
            </a:xfrm>
            <a:prstGeom prst="line">
              <a:avLst/>
            </a:prstGeom>
            <a:ln w="12700">
              <a:solidFill>
                <a:srgbClr val="000000"/>
              </a:solidFill>
              <a:miter lim="400000"/>
              <a:tailEnd type="triangle"/>
            </a:ln>
          </p:spPr>
          <p:txBody>
            <a:bodyPr lIns="26789" tIns="26789" rIns="26789" bIns="26789" anchor="ctr"/>
            <a:lstStyle/>
            <a:p>
              <a:pPr defTabSz="410751">
                <a:defRPr sz="2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547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67" name="Mod 3"/>
            <p:cNvSpPr/>
            <p:nvPr/>
          </p:nvSpPr>
          <p:spPr>
            <a:xfrm>
              <a:off x="9596346" y="486217"/>
              <a:ext cx="714210" cy="673710"/>
            </a:xfrm>
            <a:prstGeom prst="rect">
              <a:avLst/>
            </a:prstGeom>
            <a:solidFill>
              <a:srgbClr val="516D7C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26789" tIns="26789" rIns="26789" bIns="26789"/>
            <a:lstStyle>
              <a:lvl1pPr algn="l" defTabSz="584200">
                <a:defRPr sz="8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Mod 3</a:t>
              </a:r>
            </a:p>
          </p:txBody>
        </p:sp>
        <p:sp>
          <p:nvSpPr>
            <p:cNvPr id="568" name="REST service"/>
            <p:cNvSpPr/>
            <p:nvPr/>
          </p:nvSpPr>
          <p:spPr>
            <a:xfrm>
              <a:off x="9690892" y="643467"/>
              <a:ext cx="525117" cy="192499"/>
            </a:xfrm>
            <a:prstGeom prst="rect">
              <a:avLst/>
            </a:prstGeom>
            <a:solidFill>
              <a:srgbClr val="3284CC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26789" tIns="26789" rIns="26789" bIns="26789" anchor="ctr"/>
            <a:lstStyle>
              <a:lvl1pPr defTabSz="584200">
                <a:defRPr sz="8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REST service</a:t>
              </a:r>
            </a:p>
          </p:txBody>
        </p:sp>
        <p:sp>
          <p:nvSpPr>
            <p:cNvPr id="569" name="Database"/>
            <p:cNvSpPr/>
            <p:nvPr/>
          </p:nvSpPr>
          <p:spPr>
            <a:xfrm>
              <a:off x="9690892" y="953050"/>
              <a:ext cx="525117" cy="145145"/>
            </a:xfrm>
            <a:prstGeom prst="rect">
              <a:avLst/>
            </a:prstGeom>
            <a:solidFill>
              <a:srgbClr val="3284CC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26789" tIns="26789" rIns="26789" bIns="26789" anchor="ctr"/>
            <a:lstStyle>
              <a:lvl1pPr defTabSz="584200">
                <a:defRPr sz="8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Database</a:t>
              </a:r>
            </a:p>
          </p:txBody>
        </p:sp>
        <p:sp>
          <p:nvSpPr>
            <p:cNvPr id="570" name="Line"/>
            <p:cNvSpPr/>
            <p:nvPr/>
          </p:nvSpPr>
          <p:spPr>
            <a:xfrm>
              <a:off x="9953450" y="840549"/>
              <a:ext cx="1" cy="117885"/>
            </a:xfrm>
            <a:prstGeom prst="line">
              <a:avLst/>
            </a:prstGeom>
            <a:ln w="12700">
              <a:solidFill>
                <a:srgbClr val="000000"/>
              </a:solidFill>
              <a:miter lim="400000"/>
              <a:tailEnd type="triangle"/>
            </a:ln>
          </p:spPr>
          <p:txBody>
            <a:bodyPr lIns="26789" tIns="26789" rIns="26789" bIns="26789" anchor="ctr"/>
            <a:lstStyle/>
            <a:p>
              <a:pPr defTabSz="410751">
                <a:defRPr sz="2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547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71" name="Mod 4"/>
            <p:cNvSpPr/>
            <p:nvPr/>
          </p:nvSpPr>
          <p:spPr>
            <a:xfrm>
              <a:off x="7710841" y="1354106"/>
              <a:ext cx="714210" cy="673710"/>
            </a:xfrm>
            <a:prstGeom prst="rect">
              <a:avLst/>
            </a:prstGeom>
            <a:solidFill>
              <a:srgbClr val="516D7C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26789" tIns="26789" rIns="26789" bIns="26789"/>
            <a:lstStyle>
              <a:lvl1pPr algn="l" defTabSz="584200">
                <a:defRPr sz="8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Mod 4</a:t>
              </a:r>
            </a:p>
          </p:txBody>
        </p:sp>
        <p:sp>
          <p:nvSpPr>
            <p:cNvPr id="572" name="REST service"/>
            <p:cNvSpPr/>
            <p:nvPr/>
          </p:nvSpPr>
          <p:spPr>
            <a:xfrm>
              <a:off x="7805388" y="1511356"/>
              <a:ext cx="525116" cy="192499"/>
            </a:xfrm>
            <a:prstGeom prst="rect">
              <a:avLst/>
            </a:prstGeom>
            <a:solidFill>
              <a:srgbClr val="3284CC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26789" tIns="26789" rIns="26789" bIns="26789" anchor="ctr"/>
            <a:lstStyle>
              <a:lvl1pPr defTabSz="584200">
                <a:defRPr sz="8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REST service</a:t>
              </a:r>
            </a:p>
          </p:txBody>
        </p:sp>
        <p:sp>
          <p:nvSpPr>
            <p:cNvPr id="573" name="Database"/>
            <p:cNvSpPr/>
            <p:nvPr/>
          </p:nvSpPr>
          <p:spPr>
            <a:xfrm>
              <a:off x="7805388" y="1820939"/>
              <a:ext cx="525116" cy="145145"/>
            </a:xfrm>
            <a:prstGeom prst="rect">
              <a:avLst/>
            </a:prstGeom>
            <a:solidFill>
              <a:srgbClr val="3284CC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26789" tIns="26789" rIns="26789" bIns="26789" anchor="ctr"/>
            <a:lstStyle>
              <a:lvl1pPr defTabSz="584200">
                <a:defRPr sz="8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Database</a:t>
              </a:r>
            </a:p>
          </p:txBody>
        </p:sp>
        <p:sp>
          <p:nvSpPr>
            <p:cNvPr id="574" name="Line"/>
            <p:cNvSpPr/>
            <p:nvPr/>
          </p:nvSpPr>
          <p:spPr>
            <a:xfrm>
              <a:off x="8067946" y="1708438"/>
              <a:ext cx="1" cy="117885"/>
            </a:xfrm>
            <a:prstGeom prst="line">
              <a:avLst/>
            </a:prstGeom>
            <a:ln w="12700">
              <a:solidFill>
                <a:srgbClr val="000000"/>
              </a:solidFill>
              <a:miter lim="400000"/>
              <a:tailEnd type="triangle"/>
            </a:ln>
          </p:spPr>
          <p:txBody>
            <a:bodyPr lIns="26789" tIns="26789" rIns="26789" bIns="26789" anchor="ctr"/>
            <a:lstStyle/>
            <a:p>
              <a:pPr defTabSz="410751">
                <a:defRPr sz="2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547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75" name="Mod 5"/>
            <p:cNvSpPr/>
            <p:nvPr/>
          </p:nvSpPr>
          <p:spPr>
            <a:xfrm>
              <a:off x="8653594" y="1354106"/>
              <a:ext cx="714209" cy="673710"/>
            </a:xfrm>
            <a:prstGeom prst="rect">
              <a:avLst/>
            </a:prstGeom>
            <a:solidFill>
              <a:srgbClr val="516D7C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26789" tIns="26789" rIns="26789" bIns="26789"/>
            <a:lstStyle>
              <a:lvl1pPr algn="l" defTabSz="584200">
                <a:defRPr sz="8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Mod 5</a:t>
              </a:r>
            </a:p>
          </p:txBody>
        </p:sp>
        <p:sp>
          <p:nvSpPr>
            <p:cNvPr id="576" name="REST service"/>
            <p:cNvSpPr/>
            <p:nvPr/>
          </p:nvSpPr>
          <p:spPr>
            <a:xfrm>
              <a:off x="8748141" y="1511356"/>
              <a:ext cx="525116" cy="192499"/>
            </a:xfrm>
            <a:prstGeom prst="rect">
              <a:avLst/>
            </a:prstGeom>
            <a:solidFill>
              <a:srgbClr val="3284CC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26789" tIns="26789" rIns="26789" bIns="26789" anchor="ctr"/>
            <a:lstStyle>
              <a:lvl1pPr defTabSz="584200">
                <a:defRPr sz="8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REST service</a:t>
              </a:r>
            </a:p>
          </p:txBody>
        </p:sp>
        <p:sp>
          <p:nvSpPr>
            <p:cNvPr id="577" name="Database"/>
            <p:cNvSpPr/>
            <p:nvPr/>
          </p:nvSpPr>
          <p:spPr>
            <a:xfrm>
              <a:off x="8748141" y="1820939"/>
              <a:ext cx="525116" cy="145145"/>
            </a:xfrm>
            <a:prstGeom prst="rect">
              <a:avLst/>
            </a:prstGeom>
            <a:solidFill>
              <a:srgbClr val="3284CC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26789" tIns="26789" rIns="26789" bIns="26789" anchor="ctr"/>
            <a:lstStyle>
              <a:lvl1pPr defTabSz="584200">
                <a:defRPr sz="8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Database</a:t>
              </a:r>
            </a:p>
          </p:txBody>
        </p:sp>
        <p:sp>
          <p:nvSpPr>
            <p:cNvPr id="578" name="Line"/>
            <p:cNvSpPr/>
            <p:nvPr/>
          </p:nvSpPr>
          <p:spPr>
            <a:xfrm>
              <a:off x="9010698" y="1708438"/>
              <a:ext cx="1" cy="117885"/>
            </a:xfrm>
            <a:prstGeom prst="line">
              <a:avLst/>
            </a:prstGeom>
            <a:ln w="12700">
              <a:solidFill>
                <a:srgbClr val="000000"/>
              </a:solidFill>
              <a:miter lim="400000"/>
              <a:tailEnd type="triangle"/>
            </a:ln>
          </p:spPr>
          <p:txBody>
            <a:bodyPr lIns="26789" tIns="26789" rIns="26789" bIns="26789" anchor="ctr"/>
            <a:lstStyle/>
            <a:p>
              <a:pPr defTabSz="410751">
                <a:defRPr sz="2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547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79" name="Mod 6"/>
            <p:cNvSpPr/>
            <p:nvPr/>
          </p:nvSpPr>
          <p:spPr>
            <a:xfrm>
              <a:off x="9596346" y="1354106"/>
              <a:ext cx="714210" cy="673710"/>
            </a:xfrm>
            <a:prstGeom prst="rect">
              <a:avLst/>
            </a:prstGeom>
            <a:solidFill>
              <a:srgbClr val="516D7C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26789" tIns="26789" rIns="26789" bIns="26789"/>
            <a:lstStyle>
              <a:lvl1pPr algn="l" defTabSz="584200">
                <a:defRPr sz="8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Mod 6</a:t>
              </a:r>
            </a:p>
          </p:txBody>
        </p:sp>
        <p:sp>
          <p:nvSpPr>
            <p:cNvPr id="580" name="REST service"/>
            <p:cNvSpPr/>
            <p:nvPr/>
          </p:nvSpPr>
          <p:spPr>
            <a:xfrm>
              <a:off x="9690892" y="1511356"/>
              <a:ext cx="525117" cy="192499"/>
            </a:xfrm>
            <a:prstGeom prst="rect">
              <a:avLst/>
            </a:prstGeom>
            <a:solidFill>
              <a:srgbClr val="3284CC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26789" tIns="26789" rIns="26789" bIns="26789" anchor="ctr"/>
            <a:lstStyle>
              <a:lvl1pPr defTabSz="584200">
                <a:defRPr sz="8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REST service</a:t>
              </a:r>
            </a:p>
          </p:txBody>
        </p:sp>
        <p:sp>
          <p:nvSpPr>
            <p:cNvPr id="581" name="Database"/>
            <p:cNvSpPr/>
            <p:nvPr/>
          </p:nvSpPr>
          <p:spPr>
            <a:xfrm>
              <a:off x="9690892" y="1820939"/>
              <a:ext cx="525117" cy="145145"/>
            </a:xfrm>
            <a:prstGeom prst="rect">
              <a:avLst/>
            </a:prstGeom>
            <a:solidFill>
              <a:srgbClr val="3284CC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26789" tIns="26789" rIns="26789" bIns="26789" anchor="ctr"/>
            <a:lstStyle>
              <a:lvl1pPr defTabSz="584200">
                <a:defRPr sz="8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Database</a:t>
              </a:r>
            </a:p>
          </p:txBody>
        </p:sp>
        <p:sp>
          <p:nvSpPr>
            <p:cNvPr id="582" name="Line"/>
            <p:cNvSpPr/>
            <p:nvPr/>
          </p:nvSpPr>
          <p:spPr>
            <a:xfrm>
              <a:off x="9953450" y="1708438"/>
              <a:ext cx="1" cy="117885"/>
            </a:xfrm>
            <a:prstGeom prst="line">
              <a:avLst/>
            </a:prstGeom>
            <a:ln w="12700">
              <a:solidFill>
                <a:srgbClr val="000000"/>
              </a:solidFill>
              <a:miter lim="400000"/>
              <a:tailEnd type="triangle"/>
            </a:ln>
          </p:spPr>
          <p:txBody>
            <a:bodyPr lIns="26789" tIns="26789" rIns="26789" bIns="26789" anchor="ctr"/>
            <a:lstStyle/>
            <a:p>
              <a:pPr defTabSz="410751">
                <a:defRPr sz="2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547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grpSp>
          <p:nvGrpSpPr>
            <p:cNvPr id="591" name="Group"/>
            <p:cNvGrpSpPr/>
            <p:nvPr/>
          </p:nvGrpSpPr>
          <p:grpSpPr>
            <a:xfrm>
              <a:off x="7233067" y="1155344"/>
              <a:ext cx="2716119" cy="199559"/>
              <a:chOff x="0" y="0"/>
              <a:chExt cx="3862923" cy="283815"/>
            </a:xfrm>
          </p:grpSpPr>
          <p:sp>
            <p:nvSpPr>
              <p:cNvPr id="583" name="Line"/>
              <p:cNvSpPr/>
              <p:nvPr/>
            </p:nvSpPr>
            <p:spPr>
              <a:xfrm>
                <a:off x="0" y="143675"/>
                <a:ext cx="3858602" cy="1"/>
              </a:xfrm>
              <a:prstGeom prst="line">
                <a:avLst/>
              </a:prstGeom>
              <a:noFill/>
              <a:ln w="127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26789" tIns="26789" rIns="26789" bIns="26789" numCol="1" anchor="ctr">
                <a:noAutofit/>
              </a:bodyPr>
              <a:lstStyle/>
              <a:p>
                <a:pPr defTabSz="410751">
                  <a:defRPr sz="2200">
                    <a:solidFill>
                      <a:srgbClr val="000000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 sz="1547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584" name="Line"/>
              <p:cNvSpPr/>
              <p:nvPr/>
            </p:nvSpPr>
            <p:spPr>
              <a:xfrm flipV="1">
                <a:off x="1187383" y="12752"/>
                <a:ext cx="1" cy="134990"/>
              </a:xfrm>
              <a:prstGeom prst="line">
                <a:avLst/>
              </a:prstGeom>
              <a:noFill/>
              <a:ln w="12700" cap="flat">
                <a:solidFill>
                  <a:srgbClr val="000000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26789" tIns="26789" rIns="26789" bIns="26789" numCol="1" anchor="ctr">
                <a:noAutofit/>
              </a:bodyPr>
              <a:lstStyle/>
              <a:p>
                <a:pPr defTabSz="410751">
                  <a:defRPr sz="2200">
                    <a:solidFill>
                      <a:srgbClr val="000000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 sz="1547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585" name="Line"/>
              <p:cNvSpPr/>
              <p:nvPr/>
            </p:nvSpPr>
            <p:spPr>
              <a:xfrm flipV="1">
                <a:off x="2528186" y="12752"/>
                <a:ext cx="1" cy="134990"/>
              </a:xfrm>
              <a:prstGeom prst="line">
                <a:avLst/>
              </a:prstGeom>
              <a:noFill/>
              <a:ln w="12700" cap="flat">
                <a:solidFill>
                  <a:srgbClr val="000000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26789" tIns="26789" rIns="26789" bIns="26789" numCol="1" anchor="ctr">
                <a:noAutofit/>
              </a:bodyPr>
              <a:lstStyle/>
              <a:p>
                <a:pPr defTabSz="410751">
                  <a:defRPr sz="2200">
                    <a:solidFill>
                      <a:srgbClr val="000000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 sz="1547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586" name="Line"/>
              <p:cNvSpPr/>
              <p:nvPr/>
            </p:nvSpPr>
            <p:spPr>
              <a:xfrm flipV="1">
                <a:off x="3862923" y="13036"/>
                <a:ext cx="1" cy="134990"/>
              </a:xfrm>
              <a:prstGeom prst="line">
                <a:avLst/>
              </a:prstGeom>
              <a:noFill/>
              <a:ln w="12700" cap="flat">
                <a:solidFill>
                  <a:srgbClr val="000000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26789" tIns="26789" rIns="26789" bIns="26789" numCol="1" anchor="ctr">
                <a:noAutofit/>
              </a:bodyPr>
              <a:lstStyle/>
              <a:p>
                <a:pPr defTabSz="410751">
                  <a:defRPr sz="2200">
                    <a:solidFill>
                      <a:srgbClr val="000000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 sz="1547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587" name="Line"/>
              <p:cNvSpPr/>
              <p:nvPr/>
            </p:nvSpPr>
            <p:spPr>
              <a:xfrm>
                <a:off x="1259425" y="148826"/>
                <a:ext cx="1" cy="134990"/>
              </a:xfrm>
              <a:prstGeom prst="line">
                <a:avLst/>
              </a:prstGeom>
              <a:noFill/>
              <a:ln w="12700" cap="flat">
                <a:solidFill>
                  <a:srgbClr val="000000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26789" tIns="26789" rIns="26789" bIns="26789" numCol="1" anchor="ctr">
                <a:noAutofit/>
              </a:bodyPr>
              <a:lstStyle/>
              <a:p>
                <a:pPr defTabSz="410751">
                  <a:defRPr sz="2200">
                    <a:solidFill>
                      <a:srgbClr val="000000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 sz="1547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588" name="Line"/>
              <p:cNvSpPr/>
              <p:nvPr/>
            </p:nvSpPr>
            <p:spPr>
              <a:xfrm>
                <a:off x="2654831" y="139202"/>
                <a:ext cx="1" cy="134990"/>
              </a:xfrm>
              <a:prstGeom prst="line">
                <a:avLst/>
              </a:prstGeom>
              <a:noFill/>
              <a:ln w="12700" cap="flat">
                <a:solidFill>
                  <a:srgbClr val="000000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26789" tIns="26789" rIns="26789" bIns="26789" numCol="1" anchor="ctr">
                <a:noAutofit/>
              </a:bodyPr>
              <a:lstStyle/>
              <a:p>
                <a:pPr defTabSz="410751">
                  <a:defRPr sz="2200">
                    <a:solidFill>
                      <a:srgbClr val="000000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 sz="1547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589" name="Line"/>
              <p:cNvSpPr/>
              <p:nvPr/>
            </p:nvSpPr>
            <p:spPr>
              <a:xfrm>
                <a:off x="3625548" y="139202"/>
                <a:ext cx="1" cy="134990"/>
              </a:xfrm>
              <a:prstGeom prst="line">
                <a:avLst/>
              </a:prstGeom>
              <a:noFill/>
              <a:ln w="12700" cap="flat">
                <a:solidFill>
                  <a:srgbClr val="000000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26789" tIns="26789" rIns="26789" bIns="26789" numCol="1" anchor="ctr">
                <a:noAutofit/>
              </a:bodyPr>
              <a:lstStyle/>
              <a:p>
                <a:pPr defTabSz="410751">
                  <a:defRPr sz="2200">
                    <a:solidFill>
                      <a:srgbClr val="000000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 sz="1547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590" name="REST"/>
              <p:cNvSpPr txBox="1"/>
              <p:nvPr/>
            </p:nvSpPr>
            <p:spPr>
              <a:xfrm>
                <a:off x="134767" y="0"/>
                <a:ext cx="531307" cy="189760"/>
              </a:xfrm>
              <a:prstGeom prst="rect">
                <a:avLst/>
              </a:prstGeom>
              <a:noFill/>
              <a:ln w="3175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26789" tIns="26789" rIns="26789" bIns="26789" numCol="1" anchor="ctr">
                <a:noAutofit/>
              </a:bodyPr>
              <a:lstStyle>
                <a:lvl1pPr defTabSz="584200">
                  <a:defRPr sz="800" i="1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rPr sz="562"/>
                  <a:t>REST</a:t>
                </a:r>
              </a:p>
            </p:txBody>
          </p:sp>
        </p:grpSp>
        <p:sp>
          <p:nvSpPr>
            <p:cNvPr id="592" name="Line"/>
            <p:cNvSpPr/>
            <p:nvPr/>
          </p:nvSpPr>
          <p:spPr>
            <a:xfrm flipH="1">
              <a:off x="9337613" y="674256"/>
              <a:ext cx="288926" cy="1"/>
            </a:xfrm>
            <a:prstGeom prst="line">
              <a:avLst/>
            </a:prstGeom>
            <a:ln w="25400">
              <a:solidFill>
                <a:srgbClr val="BB2CA2"/>
              </a:solidFill>
              <a:prstDash val="sysDot"/>
              <a:miter lim="400000"/>
              <a:headEnd type="triangle"/>
              <a:tailEnd type="triangle"/>
            </a:ln>
          </p:spPr>
          <p:txBody>
            <a:bodyPr lIns="26789" tIns="26789" rIns="26789" bIns="26789" anchor="ctr"/>
            <a:lstStyle/>
            <a:p>
              <a:pPr defTabSz="410751">
                <a:defRPr sz="2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547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93" name="Line"/>
            <p:cNvSpPr/>
            <p:nvPr/>
          </p:nvSpPr>
          <p:spPr>
            <a:xfrm flipH="1">
              <a:off x="8394859" y="674256"/>
              <a:ext cx="288926" cy="1"/>
            </a:xfrm>
            <a:prstGeom prst="line">
              <a:avLst/>
            </a:prstGeom>
            <a:ln w="25400">
              <a:solidFill>
                <a:srgbClr val="BB2CA2"/>
              </a:solidFill>
              <a:prstDash val="sysDot"/>
              <a:miter lim="400000"/>
              <a:headEnd type="triangle"/>
              <a:tailEnd type="triangle"/>
            </a:ln>
          </p:spPr>
          <p:txBody>
            <a:bodyPr lIns="26789" tIns="26789" rIns="26789" bIns="26789" anchor="ctr"/>
            <a:lstStyle/>
            <a:p>
              <a:pPr defTabSz="410751">
                <a:defRPr sz="2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547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94" name="Todos"/>
            <p:cNvSpPr txBox="1"/>
            <p:nvPr/>
          </p:nvSpPr>
          <p:spPr>
            <a:xfrm>
              <a:off x="7708305" y="488122"/>
              <a:ext cx="404016" cy="133426"/>
            </a:xfrm>
            <a:prstGeom prst="rect">
              <a:avLst/>
            </a:prstGeom>
            <a:solidFill>
              <a:srgbClr val="516D7C"/>
            </a:solidFill>
            <a:ln w="3175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26789" tIns="26789" rIns="26789" bIns="26789" anchor="ctr"/>
            <a:lstStyle>
              <a:lvl1pPr defTabSz="584200">
                <a:defRPr sz="8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562" dirty="0" err="1">
                  <a:latin typeface="Helvetica" panose="020B0604020202020204" pitchFamily="34" charset="0"/>
                  <a:cs typeface="Helvetica" panose="020B0604020202020204" pitchFamily="34" charset="0"/>
                </a:rPr>
                <a:t>Todos</a:t>
              </a:r>
              <a:endParaRPr sz="562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95" name="NodeJS, MongoDB"/>
            <p:cNvSpPr txBox="1"/>
            <p:nvPr/>
          </p:nvSpPr>
          <p:spPr>
            <a:xfrm>
              <a:off x="7556045" y="378896"/>
              <a:ext cx="1038865" cy="121989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26789" tIns="26789" rIns="26789" bIns="26789" anchor="ctr"/>
            <a:lstStyle>
              <a:lvl1pPr defTabSz="584200">
                <a:defRPr sz="8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NodeJS, MongoDB</a:t>
              </a:r>
            </a:p>
          </p:txBody>
        </p:sp>
        <p:sp>
          <p:nvSpPr>
            <p:cNvPr id="596" name="Mailer"/>
            <p:cNvSpPr txBox="1"/>
            <p:nvPr/>
          </p:nvSpPr>
          <p:spPr>
            <a:xfrm>
              <a:off x="9600497" y="488122"/>
              <a:ext cx="411387" cy="133426"/>
            </a:xfrm>
            <a:prstGeom prst="rect">
              <a:avLst/>
            </a:prstGeom>
            <a:solidFill>
              <a:srgbClr val="516D7C"/>
            </a:solidFill>
            <a:ln w="3175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26789" tIns="26789" rIns="26789" bIns="26789" anchor="ctr"/>
            <a:lstStyle>
              <a:lvl1pPr defTabSz="584200">
                <a:defRPr sz="8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Mailer</a:t>
              </a:r>
            </a:p>
          </p:txBody>
        </p:sp>
        <p:sp>
          <p:nvSpPr>
            <p:cNvPr id="597" name="Java, MySQL"/>
            <p:cNvSpPr txBox="1"/>
            <p:nvPr/>
          </p:nvSpPr>
          <p:spPr>
            <a:xfrm>
              <a:off x="9593529" y="370977"/>
              <a:ext cx="783847" cy="121989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26789" tIns="26789" rIns="26789" bIns="26789" anchor="ctr"/>
            <a:lstStyle>
              <a:lvl1pPr defTabSz="584200">
                <a:defRPr sz="8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Java, MySQL</a:t>
              </a:r>
            </a:p>
          </p:txBody>
        </p:sp>
        <p:sp>
          <p:nvSpPr>
            <p:cNvPr id="598" name="Logins"/>
            <p:cNvSpPr txBox="1"/>
            <p:nvPr/>
          </p:nvSpPr>
          <p:spPr>
            <a:xfrm>
              <a:off x="8654118" y="488122"/>
              <a:ext cx="616558" cy="133426"/>
            </a:xfrm>
            <a:prstGeom prst="rect">
              <a:avLst/>
            </a:prstGeom>
            <a:solidFill>
              <a:srgbClr val="516D7C"/>
            </a:solidFill>
            <a:ln w="3175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26789" tIns="26789" rIns="26789" bIns="26789" anchor="ctr"/>
            <a:lstStyle>
              <a:lvl1pPr defTabSz="584200">
                <a:defRPr sz="8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Logins</a:t>
              </a:r>
            </a:p>
          </p:txBody>
        </p:sp>
        <p:sp>
          <p:nvSpPr>
            <p:cNvPr id="599" name="Google Service"/>
            <p:cNvSpPr txBox="1"/>
            <p:nvPr/>
          </p:nvSpPr>
          <p:spPr>
            <a:xfrm>
              <a:off x="8593542" y="370977"/>
              <a:ext cx="902096" cy="121989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26789" tIns="26789" rIns="26789" bIns="26789" anchor="ctr"/>
            <a:lstStyle>
              <a:lvl1pPr defTabSz="584200">
                <a:defRPr sz="8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Google Service</a:t>
              </a:r>
            </a:p>
          </p:txBody>
        </p:sp>
        <p:sp>
          <p:nvSpPr>
            <p:cNvPr id="600" name="Search Engine"/>
            <p:cNvSpPr txBox="1"/>
            <p:nvPr/>
          </p:nvSpPr>
          <p:spPr>
            <a:xfrm>
              <a:off x="7709002" y="1351089"/>
              <a:ext cx="708135" cy="121989"/>
            </a:xfrm>
            <a:prstGeom prst="rect">
              <a:avLst/>
            </a:prstGeom>
            <a:solidFill>
              <a:srgbClr val="516D7C"/>
            </a:solidFill>
            <a:ln w="3175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26789" tIns="26789" rIns="26789" bIns="26789" anchor="ctr"/>
            <a:lstStyle>
              <a:lvl1pPr defTabSz="584200">
                <a:defRPr sz="8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Search Engine</a:t>
              </a:r>
            </a:p>
          </p:txBody>
        </p:sp>
        <p:sp>
          <p:nvSpPr>
            <p:cNvPr id="601" name="Java, Neo4J"/>
            <p:cNvSpPr txBox="1"/>
            <p:nvPr/>
          </p:nvSpPr>
          <p:spPr>
            <a:xfrm>
              <a:off x="7700298" y="2029763"/>
              <a:ext cx="735296" cy="121989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26789" tIns="26789" rIns="26789" bIns="26789" anchor="ctr"/>
            <a:lstStyle>
              <a:lvl1pPr defTabSz="584200">
                <a:defRPr sz="8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Java, Neo4J</a:t>
              </a:r>
            </a:p>
          </p:txBody>
        </p:sp>
        <p:sp>
          <p:nvSpPr>
            <p:cNvPr id="602" name="Analytics"/>
            <p:cNvSpPr txBox="1"/>
            <p:nvPr/>
          </p:nvSpPr>
          <p:spPr>
            <a:xfrm>
              <a:off x="8661819" y="1349183"/>
              <a:ext cx="593625" cy="133426"/>
            </a:xfrm>
            <a:prstGeom prst="rect">
              <a:avLst/>
            </a:prstGeom>
            <a:solidFill>
              <a:srgbClr val="516D7C"/>
            </a:solidFill>
            <a:ln w="3175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26789" tIns="26789" rIns="26789" bIns="26789" anchor="ctr"/>
            <a:lstStyle>
              <a:lvl1pPr defTabSz="584200">
                <a:defRPr sz="8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Analytics</a:t>
              </a:r>
            </a:p>
          </p:txBody>
        </p:sp>
        <p:sp>
          <p:nvSpPr>
            <p:cNvPr id="603" name="C#, SQLServer"/>
            <p:cNvSpPr txBox="1"/>
            <p:nvPr/>
          </p:nvSpPr>
          <p:spPr>
            <a:xfrm>
              <a:off x="8573603" y="2029763"/>
              <a:ext cx="874192" cy="121989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26789" tIns="26789" rIns="26789" bIns="26789" anchor="ctr"/>
            <a:lstStyle>
              <a:lvl1pPr defTabSz="584200">
                <a:defRPr sz="8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C#, </a:t>
              </a:r>
              <a:r>
                <a:rPr sz="562" dirty="0" err="1">
                  <a:latin typeface="Helvetica" panose="020B0604020202020204" pitchFamily="34" charset="0"/>
                  <a:cs typeface="Helvetica" panose="020B0604020202020204" pitchFamily="34" charset="0"/>
                </a:rPr>
                <a:t>SQLServer</a:t>
              </a:r>
              <a:endParaRPr sz="562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04" name="Social Crawler"/>
            <p:cNvSpPr txBox="1"/>
            <p:nvPr/>
          </p:nvSpPr>
          <p:spPr>
            <a:xfrm>
              <a:off x="9606198" y="1352519"/>
              <a:ext cx="701539" cy="138682"/>
            </a:xfrm>
            <a:prstGeom prst="rect">
              <a:avLst/>
            </a:prstGeom>
            <a:solidFill>
              <a:srgbClr val="516D7C"/>
            </a:solidFill>
            <a:ln w="3175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26789" tIns="26789" rIns="26789" bIns="26789" anchor="ctr"/>
            <a:lstStyle>
              <a:lvl1pPr defTabSz="584200">
                <a:defRPr sz="8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Social Crawler</a:t>
              </a:r>
            </a:p>
          </p:txBody>
        </p:sp>
        <p:sp>
          <p:nvSpPr>
            <p:cNvPr id="605" name="Python, MongoDB"/>
            <p:cNvSpPr txBox="1"/>
            <p:nvPr/>
          </p:nvSpPr>
          <p:spPr>
            <a:xfrm>
              <a:off x="9475226" y="2029763"/>
              <a:ext cx="976425" cy="121989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26789" tIns="26789" rIns="26789" bIns="26789" anchor="ctr"/>
            <a:lstStyle>
              <a:lvl1pPr defTabSz="584200">
                <a:defRPr sz="8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Python, MongoDB</a:t>
              </a:r>
            </a:p>
          </p:txBody>
        </p:sp>
        <p:sp>
          <p:nvSpPr>
            <p:cNvPr id="606" name="Line"/>
            <p:cNvSpPr/>
            <p:nvPr/>
          </p:nvSpPr>
          <p:spPr>
            <a:xfrm flipH="1" flipV="1">
              <a:off x="8394859" y="1163162"/>
              <a:ext cx="288926" cy="193647"/>
            </a:xfrm>
            <a:prstGeom prst="line">
              <a:avLst/>
            </a:prstGeom>
            <a:ln w="25400">
              <a:solidFill>
                <a:srgbClr val="BB2CA2"/>
              </a:solidFill>
              <a:prstDash val="sysDot"/>
              <a:miter lim="400000"/>
              <a:headEnd type="triangle"/>
              <a:tailEnd type="triangle"/>
            </a:ln>
          </p:spPr>
          <p:txBody>
            <a:bodyPr lIns="26789" tIns="26789" rIns="26789" bIns="26789" anchor="ctr"/>
            <a:lstStyle/>
            <a:p>
              <a:pPr defTabSz="410751">
                <a:defRPr sz="2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547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07" name="Line"/>
            <p:cNvSpPr/>
            <p:nvPr/>
          </p:nvSpPr>
          <p:spPr>
            <a:xfrm flipV="1">
              <a:off x="8794367" y="1146700"/>
              <a:ext cx="1" cy="210346"/>
            </a:xfrm>
            <a:prstGeom prst="line">
              <a:avLst/>
            </a:prstGeom>
            <a:ln w="25400">
              <a:solidFill>
                <a:srgbClr val="BB2CA2"/>
              </a:solidFill>
              <a:prstDash val="sysDot"/>
              <a:miter lim="400000"/>
              <a:headEnd type="triangle"/>
              <a:tailEnd type="triangle"/>
            </a:ln>
          </p:spPr>
          <p:txBody>
            <a:bodyPr lIns="26789" tIns="26789" rIns="26789" bIns="26789" anchor="ctr"/>
            <a:lstStyle/>
            <a:p>
              <a:pPr defTabSz="410751">
                <a:defRPr sz="2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547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624972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RPC: High Level Approach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 defTabSz="1369804">
              <a:defRPr sz="4740" spc="-94"/>
            </a:lvl1pPr>
          </a:lstStyle>
          <a:p>
            <a:r>
              <a:rPr lang="en-US" dirty="0"/>
              <a:t>What we'd like</a:t>
            </a:r>
          </a:p>
        </p:txBody>
      </p:sp>
      <p:sp>
        <p:nvSpPr>
          <p:cNvPr id="219" name="A magic abstraction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magic abstraction: remote procedure call (RPC)</a:t>
            </a:r>
          </a:p>
        </p:txBody>
      </p:sp>
      <p:grpSp>
        <p:nvGrpSpPr>
          <p:cNvPr id="236" name="Group"/>
          <p:cNvGrpSpPr/>
          <p:nvPr/>
        </p:nvGrpSpPr>
        <p:grpSpPr>
          <a:xfrm>
            <a:off x="3676660" y="2380565"/>
            <a:ext cx="4838680" cy="2685684"/>
            <a:chOff x="0" y="0"/>
            <a:chExt cx="6881676" cy="3819639"/>
          </a:xfrm>
        </p:grpSpPr>
        <p:sp>
          <p:nvSpPr>
            <p:cNvPr id="221" name="Caller Machine"/>
            <p:cNvSpPr/>
            <p:nvPr/>
          </p:nvSpPr>
          <p:spPr>
            <a:xfrm>
              <a:off x="-1" y="0"/>
              <a:ext cx="2294581" cy="3819640"/>
            </a:xfrm>
            <a:prstGeom prst="rect">
              <a:avLst/>
            </a:prstGeom>
            <a:solidFill>
              <a:srgbClr val="A1C9BA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26789" tIns="26789" rIns="26789" bIns="26789" numCol="1" anchor="t">
              <a:noAutofit/>
            </a:bodyPr>
            <a:lstStyle>
              <a:lvl1pPr defTabSz="584200">
                <a:defRPr sz="2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rPr sz="1406" dirty="0">
                  <a:latin typeface="Abadi" panose="020B0604020202020204" pitchFamily="34" charset="0"/>
                </a:rPr>
                <a:t>Caller Machine</a:t>
              </a:r>
            </a:p>
          </p:txBody>
        </p:sp>
        <p:sp>
          <p:nvSpPr>
            <p:cNvPr id="222" name="Callee Machine"/>
            <p:cNvSpPr/>
            <p:nvPr/>
          </p:nvSpPr>
          <p:spPr>
            <a:xfrm>
              <a:off x="4587096" y="0"/>
              <a:ext cx="2294581" cy="3819640"/>
            </a:xfrm>
            <a:prstGeom prst="rect">
              <a:avLst/>
            </a:prstGeom>
            <a:solidFill>
              <a:srgbClr val="FBECB3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26789" tIns="26789" rIns="26789" bIns="26789" numCol="1" anchor="t">
              <a:noAutofit/>
            </a:bodyPr>
            <a:lstStyle>
              <a:lvl1pPr defTabSz="584200">
                <a:defRPr sz="2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rPr sz="1406" dirty="0">
                  <a:latin typeface="Abadi" panose="020B0604020202020204" pitchFamily="34" charset="0"/>
                </a:rPr>
                <a:t>Callee Machine</a:t>
              </a:r>
            </a:p>
          </p:txBody>
        </p:sp>
        <p:sp>
          <p:nvSpPr>
            <p:cNvPr id="223" name="User Code"/>
            <p:cNvSpPr/>
            <p:nvPr/>
          </p:nvSpPr>
          <p:spPr>
            <a:xfrm>
              <a:off x="384477" y="391455"/>
              <a:ext cx="1386805" cy="3157220"/>
            </a:xfrm>
            <a:prstGeom prst="rect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26789" tIns="26789" rIns="26789" bIns="26789" numCol="1" anchor="t">
              <a:noAutofit/>
            </a:bodyPr>
            <a:lstStyle>
              <a:lvl1pPr defTabSz="584200">
                <a:defRPr sz="2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rPr sz="1406" dirty="0">
                  <a:latin typeface="Abadi" panose="020B0604020202020204" pitchFamily="34" charset="0"/>
                </a:rPr>
                <a:t>User Code</a:t>
              </a:r>
            </a:p>
          </p:txBody>
        </p:sp>
        <p:sp>
          <p:nvSpPr>
            <p:cNvPr id="224" name="User Code"/>
            <p:cNvSpPr/>
            <p:nvPr/>
          </p:nvSpPr>
          <p:spPr>
            <a:xfrm>
              <a:off x="5040984" y="331210"/>
              <a:ext cx="1386806" cy="3157219"/>
            </a:xfrm>
            <a:prstGeom prst="rect">
              <a:avLst/>
            </a:prstGeom>
            <a:solidFill>
              <a:srgbClr val="FBECB3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26789" tIns="26789" rIns="26789" bIns="26789" numCol="1" anchor="t">
              <a:noAutofit/>
            </a:bodyPr>
            <a:lstStyle>
              <a:lvl1pPr defTabSz="584200">
                <a:defRPr sz="2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rPr sz="1406" dirty="0">
                  <a:latin typeface="Abadi" panose="020B0604020202020204" pitchFamily="34" charset="0"/>
                </a:rPr>
                <a:t>User Code</a:t>
              </a:r>
            </a:p>
          </p:txBody>
        </p:sp>
        <p:sp>
          <p:nvSpPr>
            <p:cNvPr id="225" name="local call"/>
            <p:cNvSpPr txBox="1"/>
            <p:nvPr/>
          </p:nvSpPr>
          <p:spPr>
            <a:xfrm>
              <a:off x="372058" y="999718"/>
              <a:ext cx="1450671" cy="688852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26789" tIns="26789" rIns="26789" bIns="26789" numCol="1" anchor="ctr">
              <a:noAutofit/>
            </a:bodyPr>
            <a:lstStyle>
              <a:lvl1pPr defTabSz="584200">
                <a:defRPr sz="2200">
                  <a:solidFill>
                    <a:srgbClr val="000000"/>
                  </a:solidFill>
                  <a:latin typeface="Consolas"/>
                  <a:ea typeface="Consolas"/>
                  <a:cs typeface="Consolas"/>
                  <a:sym typeface="Consolas"/>
                </a:defRPr>
              </a:lvl1pPr>
            </a:lstStyle>
            <a:p>
              <a:r>
                <a:rPr sz="1547"/>
                <a:t>local call</a:t>
              </a:r>
            </a:p>
          </p:txBody>
        </p:sp>
        <p:sp>
          <p:nvSpPr>
            <p:cNvPr id="226" name="local call"/>
            <p:cNvSpPr txBox="1"/>
            <p:nvPr/>
          </p:nvSpPr>
          <p:spPr>
            <a:xfrm>
              <a:off x="5028565" y="939472"/>
              <a:ext cx="1450671" cy="688852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26789" tIns="26789" rIns="26789" bIns="26789" numCol="1" anchor="ctr">
              <a:noAutofit/>
            </a:bodyPr>
            <a:lstStyle>
              <a:lvl1pPr defTabSz="584200">
                <a:defRPr sz="2200">
                  <a:solidFill>
                    <a:srgbClr val="000000"/>
                  </a:solidFill>
                  <a:latin typeface="Consolas"/>
                  <a:ea typeface="Consolas"/>
                  <a:cs typeface="Consolas"/>
                  <a:sym typeface="Consolas"/>
                </a:defRPr>
              </a:lvl1pPr>
            </a:lstStyle>
            <a:p>
              <a:r>
                <a:rPr sz="1547"/>
                <a:t>local call</a:t>
              </a:r>
            </a:p>
          </p:txBody>
        </p:sp>
        <p:sp>
          <p:nvSpPr>
            <p:cNvPr id="227" name="local return"/>
            <p:cNvSpPr txBox="1"/>
            <p:nvPr/>
          </p:nvSpPr>
          <p:spPr>
            <a:xfrm>
              <a:off x="352544" y="2881810"/>
              <a:ext cx="1450671" cy="688852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26789" tIns="26789" rIns="26789" bIns="26789" numCol="1" anchor="ctr">
              <a:noAutofit/>
            </a:bodyPr>
            <a:lstStyle>
              <a:lvl1pPr defTabSz="584200">
                <a:defRPr sz="2200">
                  <a:solidFill>
                    <a:srgbClr val="000000"/>
                  </a:solidFill>
                  <a:latin typeface="Consolas"/>
                  <a:ea typeface="Consolas"/>
                  <a:cs typeface="Consolas"/>
                  <a:sym typeface="Consolas"/>
                </a:defRPr>
              </a:lvl1pPr>
            </a:lstStyle>
            <a:p>
              <a:r>
                <a:rPr sz="1547"/>
                <a:t>local return</a:t>
              </a:r>
            </a:p>
          </p:txBody>
        </p:sp>
        <p:grpSp>
          <p:nvGrpSpPr>
            <p:cNvPr id="230" name="Group"/>
            <p:cNvGrpSpPr/>
            <p:nvPr/>
          </p:nvGrpSpPr>
          <p:grpSpPr>
            <a:xfrm>
              <a:off x="5028565" y="1531085"/>
              <a:ext cx="1450671" cy="797566"/>
              <a:chOff x="0" y="0"/>
              <a:chExt cx="1450670" cy="797565"/>
            </a:xfrm>
          </p:grpSpPr>
          <p:sp>
            <p:nvSpPr>
              <p:cNvPr id="228" name="work"/>
              <p:cNvSpPr txBox="1"/>
              <p:nvPr/>
            </p:nvSpPr>
            <p:spPr>
              <a:xfrm>
                <a:off x="0" y="438914"/>
                <a:ext cx="1450671" cy="358652"/>
              </a:xfrm>
              <a:prstGeom prst="rect">
                <a:avLst/>
              </a:prstGeom>
              <a:noFill/>
              <a:ln w="3175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26789" tIns="26789" rIns="26789" bIns="26789" numCol="1" anchor="ctr">
                <a:noAutofit/>
              </a:bodyPr>
              <a:lstStyle>
                <a:lvl1pPr defTabSz="584200">
                  <a:defRPr sz="2200">
                    <a:solidFill>
                      <a:srgbClr val="000000"/>
                    </a:solidFill>
                    <a:latin typeface="Consolas"/>
                    <a:ea typeface="Consolas"/>
                    <a:cs typeface="Consolas"/>
                    <a:sym typeface="Consolas"/>
                  </a:defRPr>
                </a:lvl1pPr>
              </a:lstStyle>
              <a:p>
                <a:r>
                  <a:rPr sz="1547"/>
                  <a:t>work</a:t>
                </a:r>
              </a:p>
            </p:txBody>
          </p:sp>
          <p:sp>
            <p:nvSpPr>
              <p:cNvPr id="229" name="Line"/>
              <p:cNvSpPr/>
              <p:nvPr/>
            </p:nvSpPr>
            <p:spPr>
              <a:xfrm flipH="1">
                <a:off x="718503" y="0"/>
                <a:ext cx="1" cy="570533"/>
              </a:xfrm>
              <a:prstGeom prst="line">
                <a:avLst/>
              </a:prstGeom>
              <a:noFill/>
              <a:ln w="12700" cap="flat">
                <a:solidFill>
                  <a:srgbClr val="000000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26789" tIns="26789" rIns="26789" bIns="26789" numCol="1" anchor="ctr">
                <a:noAutofit/>
              </a:bodyPr>
              <a:lstStyle/>
              <a:p>
                <a:pPr defTabSz="410751">
                  <a:defRPr sz="20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 sz="1406" dirty="0">
                  <a:latin typeface="Abadi" panose="020B0604020202020204" pitchFamily="34" charset="0"/>
                </a:endParaRPr>
              </a:p>
            </p:txBody>
          </p:sp>
        </p:grpSp>
        <p:grpSp>
          <p:nvGrpSpPr>
            <p:cNvPr id="233" name="Group"/>
            <p:cNvGrpSpPr/>
            <p:nvPr/>
          </p:nvGrpSpPr>
          <p:grpSpPr>
            <a:xfrm>
              <a:off x="5028566" y="2258353"/>
              <a:ext cx="1450671" cy="1237299"/>
              <a:chOff x="0" y="0"/>
              <a:chExt cx="1450670" cy="1237298"/>
            </a:xfrm>
          </p:grpSpPr>
          <p:sp>
            <p:nvSpPr>
              <p:cNvPr id="231" name="local return"/>
              <p:cNvSpPr txBox="1"/>
              <p:nvPr/>
            </p:nvSpPr>
            <p:spPr>
              <a:xfrm>
                <a:off x="0" y="471132"/>
                <a:ext cx="1450671" cy="766167"/>
              </a:xfrm>
              <a:prstGeom prst="rect">
                <a:avLst/>
              </a:prstGeom>
              <a:noFill/>
              <a:ln w="3175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26789" tIns="26789" rIns="26789" bIns="26789" numCol="1" anchor="ctr">
                <a:noAutofit/>
              </a:bodyPr>
              <a:lstStyle>
                <a:lvl1pPr defTabSz="584200">
                  <a:defRPr sz="2200">
                    <a:solidFill>
                      <a:srgbClr val="000000"/>
                    </a:solidFill>
                    <a:latin typeface="Consolas"/>
                    <a:ea typeface="Consolas"/>
                    <a:cs typeface="Consolas"/>
                    <a:sym typeface="Consolas"/>
                  </a:defRPr>
                </a:lvl1pPr>
              </a:lstStyle>
              <a:p>
                <a:r>
                  <a:rPr sz="1547"/>
                  <a:t>local return</a:t>
                </a:r>
              </a:p>
            </p:txBody>
          </p:sp>
          <p:sp>
            <p:nvSpPr>
              <p:cNvPr id="232" name="Line"/>
              <p:cNvSpPr/>
              <p:nvPr/>
            </p:nvSpPr>
            <p:spPr>
              <a:xfrm flipH="1">
                <a:off x="725334" y="0"/>
                <a:ext cx="1" cy="570533"/>
              </a:xfrm>
              <a:prstGeom prst="line">
                <a:avLst/>
              </a:prstGeom>
              <a:noFill/>
              <a:ln w="12700" cap="flat">
                <a:solidFill>
                  <a:srgbClr val="000000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26789" tIns="26789" rIns="26789" bIns="26789" numCol="1" anchor="ctr">
                <a:noAutofit/>
              </a:bodyPr>
              <a:lstStyle/>
              <a:p>
                <a:pPr defTabSz="410751">
                  <a:defRPr sz="20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 sz="1406" dirty="0">
                  <a:latin typeface="Abadi" panose="020B0604020202020204" pitchFamily="34" charset="0"/>
                </a:endParaRPr>
              </a:p>
            </p:txBody>
          </p:sp>
        </p:grpSp>
        <p:sp>
          <p:nvSpPr>
            <p:cNvPr id="234" name="Line"/>
            <p:cNvSpPr/>
            <p:nvPr/>
          </p:nvSpPr>
          <p:spPr>
            <a:xfrm>
              <a:off x="2070818" y="1344143"/>
              <a:ext cx="2702917" cy="1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26789" tIns="26789" rIns="26789" bIns="26789" numCol="1" anchor="ctr">
              <a:noAutofit/>
            </a:bodyPr>
            <a:lstStyle/>
            <a:p>
              <a:pPr defTabSz="410751">
                <a:defRPr sz="20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sz="1406" dirty="0">
                <a:latin typeface="Abadi" panose="020B0604020202020204" pitchFamily="34" charset="0"/>
              </a:endParaRPr>
            </a:p>
          </p:txBody>
        </p:sp>
        <p:sp>
          <p:nvSpPr>
            <p:cNvPr id="235" name="Line"/>
            <p:cNvSpPr/>
            <p:nvPr/>
          </p:nvSpPr>
          <p:spPr>
            <a:xfrm>
              <a:off x="2054675" y="3226235"/>
              <a:ext cx="2702917" cy="1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  <p:txBody>
            <a:bodyPr wrap="square" lIns="26789" tIns="26789" rIns="26789" bIns="26789" numCol="1" anchor="ctr">
              <a:noAutofit/>
            </a:bodyPr>
            <a:lstStyle/>
            <a:p>
              <a:pPr defTabSz="410751">
                <a:defRPr sz="20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sz="1406" dirty="0">
                <a:latin typeface="Abadi" panose="020B0604020202020204" pitchFamily="34" charset="0"/>
              </a:endParaRPr>
            </a:p>
          </p:txBody>
        </p:sp>
      </p:grp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7D18A6-AF32-41E4-B2A6-4EA5064FE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Obstacles to magic RPC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D31FEE-B0B9-4334-811E-B4AD4C5081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transmission delays (latency)</a:t>
            </a:r>
          </a:p>
          <a:p>
            <a:r>
              <a:rPr lang="en-US" dirty="0"/>
              <a:t>can the client do something useful in the meantime?</a:t>
            </a:r>
          </a:p>
          <a:p>
            <a:pPr lvl="1"/>
            <a:r>
              <a:rPr lang="en-US" dirty="0"/>
              <a:t>asynchrony</a:t>
            </a:r>
          </a:p>
          <a:p>
            <a:pPr lvl="1"/>
            <a:r>
              <a:rPr lang="en-US" dirty="0"/>
              <a:t>"mask latency with multiprocessing"  </a:t>
            </a:r>
            <a:r>
              <a:rPr lang="en-US" dirty="0">
                <a:sym typeface="Wingdings" panose="05000000000000000000" pitchFamily="2" charset="2"/>
              </a:rPr>
              <a:t> complexity</a:t>
            </a:r>
            <a:r>
              <a:rPr lang="en-US" dirty="0"/>
              <a:t> </a:t>
            </a:r>
          </a:p>
          <a:p>
            <a:r>
              <a:rPr lang="en-US" dirty="0"/>
              <a:t>client/server mismatch</a:t>
            </a:r>
          </a:p>
          <a:p>
            <a:pPr lvl="1"/>
            <a:r>
              <a:rPr lang="en-US" dirty="0"/>
              <a:t>different languages,</a:t>
            </a:r>
          </a:p>
          <a:p>
            <a:pPr lvl="1"/>
            <a:r>
              <a:rPr lang="en-US" dirty="0"/>
              <a:t>different data representations</a:t>
            </a:r>
          </a:p>
          <a:p>
            <a:pPr lvl="1"/>
            <a:r>
              <a:rPr lang="en-US" dirty="0"/>
              <a:t>wire-transmission formats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 more complexity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D9060F-44AB-41EC-8D30-2C7B2A5CAF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3013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DD4ED-46B0-4CD5-960A-3F099F16A4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Solution(?): use the web!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19E3F8-F57F-4568-8C31-F610EB8569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Implement your protocol via http.</a:t>
            </a:r>
          </a:p>
          <a:p>
            <a:r>
              <a:rPr lang="en-US" dirty="0"/>
              <a:t>Of course, then you have to define your protocol</a:t>
            </a:r>
          </a:p>
          <a:p>
            <a:r>
              <a:rPr lang="en-US" dirty="0"/>
              <a:t>You'll want to define it in some standard metalanguage, so client and server can agree on its meaning.</a:t>
            </a:r>
          </a:p>
          <a:p>
            <a:r>
              <a:rPr lang="en-US" dirty="0"/>
              <a:t>But that means the client-human and server-human have to agree on a standard metalanguage</a:t>
            </a:r>
          </a:p>
          <a:p>
            <a:r>
              <a:rPr lang="en-US" dirty="0"/>
              <a:t>Lots of choices: XML/RPC, SOAP, WSDL, or ...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90B748-BAC0-4498-8D10-1897C735E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6</a:t>
            </a:fld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296C4B5-0904-44E3-8E21-F2DFA13BB462}"/>
              </a:ext>
            </a:extLst>
          </p:cNvPr>
          <p:cNvGrpSpPr/>
          <p:nvPr/>
        </p:nvGrpSpPr>
        <p:grpSpPr>
          <a:xfrm>
            <a:off x="8725546" y="2012324"/>
            <a:ext cx="2317593" cy="2395867"/>
            <a:chOff x="8725546" y="2012324"/>
            <a:chExt cx="2317593" cy="2395867"/>
          </a:xfrm>
        </p:grpSpPr>
        <p:grpSp>
          <p:nvGrpSpPr>
            <p:cNvPr id="6" name="Group">
              <a:extLst>
                <a:ext uri="{FF2B5EF4-FFF2-40B4-BE49-F238E27FC236}">
                  <a16:creationId xmlns:a16="http://schemas.microsoft.com/office/drawing/2014/main" id="{9C183713-6BC4-4E23-AF2A-A169852AD487}"/>
                </a:ext>
              </a:extLst>
            </p:cNvPr>
            <p:cNvGrpSpPr/>
            <p:nvPr/>
          </p:nvGrpSpPr>
          <p:grpSpPr>
            <a:xfrm>
              <a:off x="8725546" y="3327538"/>
              <a:ext cx="2317593" cy="1080653"/>
              <a:chOff x="0" y="0"/>
              <a:chExt cx="3390372" cy="1305026"/>
            </a:xfrm>
          </p:grpSpPr>
          <p:sp>
            <p:nvSpPr>
              <p:cNvPr id="10" name="Group">
                <a:extLst>
                  <a:ext uri="{FF2B5EF4-FFF2-40B4-BE49-F238E27FC236}">
                    <a16:creationId xmlns:a16="http://schemas.microsoft.com/office/drawing/2014/main" id="{A537EE2E-684A-4CBE-AAD1-0BF3BBF7DE6B}"/>
                  </a:ext>
                </a:extLst>
              </p:cNvPr>
              <p:cNvSpPr/>
              <p:nvPr/>
            </p:nvSpPr>
            <p:spPr>
              <a:xfrm>
                <a:off x="0" y="460865"/>
                <a:ext cx="3390372" cy="844161"/>
              </a:xfrm>
              <a:prstGeom prst="rect">
                <a:avLst/>
              </a:prstGeom>
              <a:solidFill>
                <a:srgbClr val="566D7A"/>
              </a:solidFill>
              <a:ln w="3175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ctr">
                <a:noAutofit/>
              </a:bodyPr>
              <a:lstStyle>
                <a:lvl1pPr defTabSz="584200">
                  <a:defRPr sz="20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lvl1pPr>
              </a:lstStyle>
              <a:p>
                <a:r>
                  <a:rPr dirty="0">
                    <a:latin typeface="Abadi" panose="020B0604020202020204" pitchFamily="34" charset="0"/>
                  </a:rPr>
                  <a:t>Link layer</a:t>
                </a:r>
              </a:p>
            </p:txBody>
          </p:sp>
          <p:sp>
            <p:nvSpPr>
              <p:cNvPr id="11" name="Group">
                <a:extLst>
                  <a:ext uri="{FF2B5EF4-FFF2-40B4-BE49-F238E27FC236}">
                    <a16:creationId xmlns:a16="http://schemas.microsoft.com/office/drawing/2014/main" id="{C19C01C8-94E1-47C1-B4AD-39609EDDD565}"/>
                  </a:ext>
                </a:extLst>
              </p:cNvPr>
              <p:cNvSpPr/>
              <p:nvPr/>
            </p:nvSpPr>
            <p:spPr>
              <a:xfrm>
                <a:off x="0" y="0"/>
                <a:ext cx="3390372" cy="481164"/>
              </a:xfrm>
              <a:prstGeom prst="rect">
                <a:avLst/>
              </a:prstGeom>
              <a:solidFill>
                <a:srgbClr val="4982C6"/>
              </a:solidFill>
              <a:ln w="3175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  </a:ext>
              </a:extLst>
            </p:spPr>
            <p:txBody>
              <a:bodyPr wrap="square" lIns="38100" tIns="38100" rIns="38100" bIns="38100" numCol="1" anchor="ctr">
                <a:noAutofit/>
              </a:bodyPr>
              <a:lstStyle>
                <a:lvl1pPr defTabSz="584200">
                  <a:defRPr sz="20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lvl1pPr>
              </a:lstStyle>
              <a:p>
                <a:r>
                  <a:rPr dirty="0">
                    <a:latin typeface="Abadi" panose="020B0604020202020204" pitchFamily="34" charset="0"/>
                  </a:rPr>
                  <a:t>Network layer</a:t>
                </a:r>
              </a:p>
            </p:txBody>
          </p:sp>
        </p:grpSp>
        <p:sp>
          <p:nvSpPr>
            <p:cNvPr id="7" name="TCP">
              <a:extLst>
                <a:ext uri="{FF2B5EF4-FFF2-40B4-BE49-F238E27FC236}">
                  <a16:creationId xmlns:a16="http://schemas.microsoft.com/office/drawing/2014/main" id="{CC373608-ACA8-44FB-8A5D-3CAECAE9C87C}"/>
                </a:ext>
              </a:extLst>
            </p:cNvPr>
            <p:cNvSpPr/>
            <p:nvPr/>
          </p:nvSpPr>
          <p:spPr>
            <a:xfrm>
              <a:off x="8725546" y="3042663"/>
              <a:ext cx="2317593" cy="293334"/>
            </a:xfrm>
            <a:prstGeom prst="rect">
              <a:avLst/>
            </a:prstGeom>
            <a:solidFill>
              <a:srgbClr val="A1C9BA"/>
            </a:solidFill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noAutofit/>
            </a:bodyPr>
            <a:lstStyle>
              <a:lvl1pPr defTabSz="584200">
                <a:defRPr sz="2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rPr dirty="0">
                  <a:latin typeface="Abadi" panose="020B0604020202020204" pitchFamily="34" charset="0"/>
                </a:rPr>
                <a:t>TCP</a:t>
              </a:r>
            </a:p>
          </p:txBody>
        </p:sp>
        <p:sp>
          <p:nvSpPr>
            <p:cNvPr id="8" name="XML/RPC or SOAP or REST">
              <a:extLst>
                <a:ext uri="{FF2B5EF4-FFF2-40B4-BE49-F238E27FC236}">
                  <a16:creationId xmlns:a16="http://schemas.microsoft.com/office/drawing/2014/main" id="{EB1F133B-83AB-49DA-9179-DF4C35DB7680}"/>
                </a:ext>
              </a:extLst>
            </p:cNvPr>
            <p:cNvSpPr/>
            <p:nvPr/>
          </p:nvSpPr>
          <p:spPr>
            <a:xfrm>
              <a:off x="8725546" y="2012324"/>
              <a:ext cx="2317592" cy="761689"/>
            </a:xfrm>
            <a:prstGeom prst="rect">
              <a:avLst/>
            </a:prstGeom>
            <a:solidFill>
              <a:srgbClr val="D8D3E7"/>
            </a:solidFill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noAutofit/>
            </a:bodyPr>
            <a:lstStyle>
              <a:lvl1pPr defTabSz="584200">
                <a:defRPr sz="2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rPr dirty="0">
                  <a:latin typeface="Abadi" panose="020B0604020202020204" pitchFamily="34" charset="0"/>
                </a:rPr>
                <a:t>XML/RPC or SOAP or REST</a:t>
              </a:r>
              <a:r>
                <a:rPr lang="en-US" dirty="0">
                  <a:latin typeface="Abadi" panose="020B0604020202020204" pitchFamily="34" charset="0"/>
                </a:rPr>
                <a:t> or ...</a:t>
              </a:r>
              <a:endParaRPr dirty="0">
                <a:latin typeface="Abadi" panose="020B0604020202020204" pitchFamily="34" charset="0"/>
              </a:endParaRPr>
            </a:p>
          </p:txBody>
        </p:sp>
        <p:sp>
          <p:nvSpPr>
            <p:cNvPr id="9" name="HTTP">
              <a:extLst>
                <a:ext uri="{FF2B5EF4-FFF2-40B4-BE49-F238E27FC236}">
                  <a16:creationId xmlns:a16="http://schemas.microsoft.com/office/drawing/2014/main" id="{A4DF35C6-3A20-4658-A7FE-59D43D19DFB0}"/>
                </a:ext>
              </a:extLst>
            </p:cNvPr>
            <p:cNvSpPr/>
            <p:nvPr/>
          </p:nvSpPr>
          <p:spPr>
            <a:xfrm>
              <a:off x="8725546" y="2758286"/>
              <a:ext cx="2317592" cy="293334"/>
            </a:xfrm>
            <a:prstGeom prst="rect">
              <a:avLst/>
            </a:prstGeom>
            <a:solidFill>
              <a:srgbClr val="57FDF5"/>
            </a:solidFill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38100" tIns="38100" rIns="38100" bIns="38100" numCol="1" anchor="ctr">
              <a:noAutofit/>
            </a:bodyPr>
            <a:lstStyle>
              <a:lvl1pPr defTabSz="584200">
                <a:defRPr sz="2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rPr dirty="0">
                  <a:latin typeface="Abadi" panose="020B0604020202020204" pitchFamily="34" charset="0"/>
                </a:rPr>
                <a:t>HTTP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339093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951DD-52E8-46B1-BBC0-F6F276AC3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Aagh</a:t>
            </a:r>
            <a:r>
              <a:rPr lang="en-US" dirty="0"/>
              <a:t>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B6FE14-51AF-44A8-9C12-5D8C58CDD0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31B206-DC28-48BC-A3CF-696671F46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7</a:t>
            </a:fld>
            <a:endParaRPr lang="en-US"/>
          </a:p>
        </p:txBody>
      </p:sp>
      <p:pic>
        <p:nvPicPr>
          <p:cNvPr id="5" name="Image" descr="Image">
            <a:extLst>
              <a:ext uri="{FF2B5EF4-FFF2-40B4-BE49-F238E27FC236}">
                <a16:creationId xmlns:a16="http://schemas.microsoft.com/office/drawing/2014/main" id="{01E0A31E-5F7C-4ABD-8558-39BD097511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3694" y="1377533"/>
            <a:ext cx="6971322" cy="4944246"/>
          </a:xfrm>
          <a:prstGeom prst="rect">
            <a:avLst/>
          </a:prstGeom>
          <a:ln w="3175">
            <a:miter lim="400000"/>
          </a:ln>
        </p:spPr>
      </p:pic>
    </p:spTree>
    <p:extLst>
      <p:ext uri="{BB962C8B-B14F-4D97-AF65-F5344CB8AC3E}">
        <p14:creationId xmlns:p14="http://schemas.microsoft.com/office/powerpoint/2010/main" val="19808438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A7E3A2-3D03-4A4B-A4BB-EE7563F4A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Now take a deep breath, and start again...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85F91-0F36-4685-80DE-5783AA4B3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B3C40F-627F-48FA-B4B1-3AD173A7EA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5593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1594D-ACB8-4B83-B1A7-B1499E3DD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Remember we said:</a:t>
            </a:r>
            <a:br>
              <a:rPr lang="en-US" dirty="0"/>
            </a:br>
            <a:r>
              <a:rPr lang="en-US" dirty="0"/>
              <a:t>Server interprets the Request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52F40B-47FD-4416-BD38-74A867B711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0160"/>
            <a:ext cx="8862060" cy="4351338"/>
          </a:xfrm>
        </p:spPr>
        <p:txBody>
          <a:bodyPr/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This request probably started out as http://www.nowhere123.com/docs/index.html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www.nowhere123.com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identifies the server</a:t>
            </a:r>
          </a:p>
          <a:p>
            <a:r>
              <a:rPr lang="en-US" dirty="0"/>
              <a:t>the rest of the request is the </a:t>
            </a:r>
            <a:r>
              <a:rPr lang="en-US" dirty="0">
                <a:solidFill>
                  <a:srgbClr val="FF0000"/>
                </a:solidFill>
              </a:rPr>
              <a:t>path</a:t>
            </a:r>
            <a:r>
              <a:rPr lang="en-US" dirty="0"/>
              <a:t>, here /docs/index.html</a:t>
            </a:r>
          </a:p>
          <a:p>
            <a:r>
              <a:rPr lang="en-US" dirty="0"/>
              <a:t>this might be a path in the server's file system,</a:t>
            </a:r>
          </a:p>
          <a:p>
            <a:r>
              <a:rPr lang="en-US" dirty="0"/>
              <a:t>OR it could be anything at all—</a:t>
            </a:r>
          </a:p>
          <a:p>
            <a:r>
              <a:rPr lang="en-US" dirty="0"/>
              <a:t>it's entirely up to the server to interpret the path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F84E26-8742-4FF7-B1F1-6D6AC65DA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9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B762F01-06BA-4588-AF38-1F726A1A4AF5}"/>
              </a:ext>
            </a:extLst>
          </p:cNvPr>
          <p:cNvSpPr txBox="1"/>
          <p:nvPr/>
        </p:nvSpPr>
        <p:spPr>
          <a:xfrm>
            <a:off x="1314773" y="4888530"/>
            <a:ext cx="7141699" cy="181588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GET /docs/index.html HTTP/1.1 </a:t>
            </a:r>
          </a:p>
          <a:p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Host: www.nowhere123.com </a:t>
            </a:r>
          </a:p>
          <a:p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Accept: image/gif, image/jpeg, */* </a:t>
            </a:r>
          </a:p>
          <a:p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Accept-Language: </a:t>
            </a:r>
            <a:r>
              <a:rPr lang="en-US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en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-us </a:t>
            </a:r>
          </a:p>
          <a:p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Accept-Encoding: </a:t>
            </a:r>
            <a:r>
              <a:rPr lang="en-US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gzip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, deflate </a:t>
            </a:r>
          </a:p>
          <a:p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User-Agent: Mozilla/4.0 (compatible; MSIE 6.0; Windows NT 5.1)</a:t>
            </a:r>
          </a:p>
          <a:p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(blank line)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550C799-91A9-45E4-81A8-DA58007D3328}"/>
              </a:ext>
            </a:extLst>
          </p:cNvPr>
          <p:cNvSpPr/>
          <p:nvPr/>
        </p:nvSpPr>
        <p:spPr>
          <a:xfrm>
            <a:off x="8824606" y="3675829"/>
            <a:ext cx="2743199" cy="95947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>
                <a:solidFill>
                  <a:schemeClr val="tx1"/>
                </a:solidFill>
                <a:latin typeface="Ink Free" panose="03080402000500000000" pitchFamily="66" charset="0"/>
              </a:rPr>
              <a:t>We'll see later how these paths are interpreted in REST protocols.</a:t>
            </a:r>
          </a:p>
        </p:txBody>
      </p:sp>
    </p:spTree>
    <p:extLst>
      <p:ext uri="{BB962C8B-B14F-4D97-AF65-F5344CB8AC3E}">
        <p14:creationId xmlns:p14="http://schemas.microsoft.com/office/powerpoint/2010/main" val="3218319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>
            <a:lumMod val="20000"/>
            <a:lumOff val="80000"/>
          </a:schemeClr>
        </a:solidFill>
        <a:ln>
          <a:solidFill>
            <a:srgbClr val="0070C0"/>
          </a:solidFill>
        </a:ln>
      </a:spPr>
      <a:bodyPr rtlCol="0" anchor="ctr"/>
      <a:lstStyle>
        <a:defPPr algn="l">
          <a:defRPr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  <a:tailEnd type="arrow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>
          <a:solidFill>
            <a:srgbClr val="0070C0"/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spAutoFit/>
      </a:bodyPr>
      <a:lstStyle>
        <a:defPPr algn="l">
          <a:defRPr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9545</TotalTime>
  <Words>1740</Words>
  <Application>Microsoft Office PowerPoint</Application>
  <PresentationFormat>Widescreen</PresentationFormat>
  <Paragraphs>247</Paragraphs>
  <Slides>24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Ink Free</vt:lpstr>
      <vt:lpstr>Verdana</vt:lpstr>
      <vt:lpstr>Abadi</vt:lpstr>
      <vt:lpstr>Consolas</vt:lpstr>
      <vt:lpstr>Calibri</vt:lpstr>
      <vt:lpstr>Helvetica</vt:lpstr>
      <vt:lpstr>Arial</vt:lpstr>
      <vt:lpstr>Office Theme</vt:lpstr>
      <vt:lpstr>CS 4350: Fundamentals of Software Engineering CS 5500: Foundations of Software Engineering  Lesson 3.3: REST Protocols</vt:lpstr>
      <vt:lpstr>Learning Objectives for this Lesson</vt:lpstr>
      <vt:lpstr>Your app relies on other apps for services</vt:lpstr>
      <vt:lpstr>What we'd like</vt:lpstr>
      <vt:lpstr>Obstacles to magic RPC</vt:lpstr>
      <vt:lpstr>A Solution(?): use the web! </vt:lpstr>
      <vt:lpstr>Aagh!</vt:lpstr>
      <vt:lpstr>Now take a deep breath, and start again...</vt:lpstr>
      <vt:lpstr>Remember we said: Server interprets the Request</vt:lpstr>
      <vt:lpstr>That means the client can ask the server to do things other than retrieve files</vt:lpstr>
      <vt:lpstr>REST: Representational State Transfer</vt:lpstr>
      <vt:lpstr>REST Principles</vt:lpstr>
      <vt:lpstr>Client/Server</vt:lpstr>
      <vt:lpstr>Uniform Interface</vt:lpstr>
      <vt:lpstr>Statelessness</vt:lpstr>
      <vt:lpstr>Client sees only a single server</vt:lpstr>
      <vt:lpstr>Uniform cacheability</vt:lpstr>
      <vt:lpstr>Back to Uniform Interface: Nouns are represented as URIs</vt:lpstr>
      <vt:lpstr>Verbs are represented as http methods</vt:lpstr>
      <vt:lpstr>You say you want parameters?</vt:lpstr>
      <vt:lpstr>Example interface #1: a todo-list manager</vt:lpstr>
      <vt:lpstr>Example Interface #2: a database of transcripts</vt:lpstr>
      <vt:lpstr>Review: Learning Objectives for this Lesson</vt:lpstr>
      <vt:lpstr>Next steps...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title</dc:title>
  <dc:creator>Mitchell Wand</dc:creator>
  <cp:lastModifiedBy>Mitchell Wand</cp:lastModifiedBy>
  <cp:revision>215</cp:revision>
  <dcterms:created xsi:type="dcterms:W3CDTF">2021-01-07T15:19:22Z</dcterms:created>
  <dcterms:modified xsi:type="dcterms:W3CDTF">2021-01-30T22:19:58Z</dcterms:modified>
</cp:coreProperties>
</file>

<file path=docProps/thumbnail.jpeg>
</file>